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73"/>
  </p:notesMasterIdLst>
  <p:handoutMasterIdLst>
    <p:handoutMasterId r:id="rId74"/>
  </p:handoutMasterIdLst>
  <p:sldIdLst>
    <p:sldId id="297" r:id="rId2"/>
    <p:sldId id="750" r:id="rId3"/>
    <p:sldId id="745" r:id="rId4"/>
    <p:sldId id="743" r:id="rId5"/>
    <p:sldId id="747" r:id="rId6"/>
    <p:sldId id="749" r:id="rId7"/>
    <p:sldId id="1275" r:id="rId8"/>
    <p:sldId id="1276" r:id="rId9"/>
    <p:sldId id="1277" r:id="rId10"/>
    <p:sldId id="740" r:id="rId11"/>
    <p:sldId id="739" r:id="rId12"/>
    <p:sldId id="741" r:id="rId13"/>
    <p:sldId id="742" r:id="rId14"/>
    <p:sldId id="1278" r:id="rId15"/>
    <p:sldId id="1279" r:id="rId16"/>
    <p:sldId id="1280" r:id="rId17"/>
    <p:sldId id="1281" r:id="rId18"/>
    <p:sldId id="1282" r:id="rId19"/>
    <p:sldId id="1283" r:id="rId20"/>
    <p:sldId id="1284" r:id="rId21"/>
    <p:sldId id="1285" r:id="rId22"/>
    <p:sldId id="1286" r:id="rId23"/>
    <p:sldId id="1287" r:id="rId24"/>
    <p:sldId id="1288" r:id="rId25"/>
    <p:sldId id="1289" r:id="rId26"/>
    <p:sldId id="1296" r:id="rId27"/>
    <p:sldId id="1328" r:id="rId28"/>
    <p:sldId id="1293" r:id="rId29"/>
    <p:sldId id="1297" r:id="rId30"/>
    <p:sldId id="1295" r:id="rId31"/>
    <p:sldId id="1290" r:id="rId32"/>
    <p:sldId id="1316" r:id="rId33"/>
    <p:sldId id="1331" r:id="rId34"/>
    <p:sldId id="1300" r:id="rId35"/>
    <p:sldId id="1299" r:id="rId36"/>
    <p:sldId id="1332" r:id="rId37"/>
    <p:sldId id="1301" r:id="rId38"/>
    <p:sldId id="1302" r:id="rId39"/>
    <p:sldId id="1303" r:id="rId40"/>
    <p:sldId id="1304" r:id="rId41"/>
    <p:sldId id="1298" r:id="rId42"/>
    <p:sldId id="1305" r:id="rId43"/>
    <p:sldId id="1322" r:id="rId44"/>
    <p:sldId id="1306" r:id="rId45"/>
    <p:sldId id="1323" r:id="rId46"/>
    <p:sldId id="1324" r:id="rId47"/>
    <p:sldId id="1307" r:id="rId48"/>
    <p:sldId id="1308" r:id="rId49"/>
    <p:sldId id="1309" r:id="rId50"/>
    <p:sldId id="1310" r:id="rId51"/>
    <p:sldId id="1311" r:id="rId52"/>
    <p:sldId id="1312" r:id="rId53"/>
    <p:sldId id="1321" r:id="rId54"/>
    <p:sldId id="1313" r:id="rId55"/>
    <p:sldId id="1319" r:id="rId56"/>
    <p:sldId id="756" r:id="rId57"/>
    <p:sldId id="755" r:id="rId58"/>
    <p:sldId id="1315" r:id="rId59"/>
    <p:sldId id="1333" r:id="rId60"/>
    <p:sldId id="1294" r:id="rId61"/>
    <p:sldId id="1317" r:id="rId62"/>
    <p:sldId id="1318" r:id="rId63"/>
    <p:sldId id="1229" r:id="rId64"/>
    <p:sldId id="1330" r:id="rId65"/>
    <p:sldId id="1274" r:id="rId66"/>
    <p:sldId id="1291" r:id="rId67"/>
    <p:sldId id="1320" r:id="rId68"/>
    <p:sldId id="1329" r:id="rId69"/>
    <p:sldId id="1325" r:id="rId70"/>
    <p:sldId id="1326" r:id="rId71"/>
    <p:sldId id="1327" r:id="rId72"/>
  </p:sldIdLst>
  <p:sldSz cx="12192000" cy="685800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8613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7226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75839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34452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93065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51678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10291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68904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21"/>
    <a:srgbClr val="E3C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0"/>
    <p:restoredTop sz="93469"/>
  </p:normalViewPr>
  <p:slideViewPr>
    <p:cSldViewPr>
      <p:cViewPr varScale="1">
        <p:scale>
          <a:sx n="158" d="100"/>
          <a:sy n="158" d="100"/>
        </p:scale>
        <p:origin x="26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31/12/2025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586130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7226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75839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344522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"/>
              </a:rPr>
              <a:t>Here, </a:t>
            </a:r>
            <a:r>
              <a:rPr lang="en-GB" sz="1800" dirty="0">
                <a:effectLst/>
                <a:latin typeface="MT2MIT"/>
              </a:rPr>
              <a:t>E</a:t>
            </a:r>
            <a:r>
              <a:rPr lang="en-GB" sz="1800" dirty="0">
                <a:effectLst/>
                <a:latin typeface="Times"/>
              </a:rPr>
              <a:t>K is the K</a:t>
            </a:r>
            <a:r>
              <a:rPr lang="en-GB" sz="1800" dirty="0">
                <a:effectLst/>
                <a:latin typeface="MT2SYS"/>
              </a:rPr>
              <a:t>C </a:t>
            </a:r>
            <a:r>
              <a:rPr lang="en-GB" sz="1800" dirty="0">
                <a:effectLst/>
                <a:latin typeface="Times"/>
              </a:rPr>
              <a:t>Nernst potential, </a:t>
            </a:r>
            <a:r>
              <a:rPr lang="en-GB" sz="1800" dirty="0">
                <a:effectLst/>
                <a:latin typeface="MT2MIT"/>
              </a:rPr>
              <a:t>R </a:t>
            </a:r>
            <a:r>
              <a:rPr lang="en-GB" sz="1800" dirty="0">
                <a:effectLst/>
                <a:latin typeface="Times"/>
              </a:rPr>
              <a:t>is the gas constant, </a:t>
            </a:r>
            <a:r>
              <a:rPr lang="en-GB" sz="1800" dirty="0">
                <a:effectLst/>
                <a:latin typeface="MT2MIT"/>
              </a:rPr>
              <a:t>T </a:t>
            </a:r>
            <a:r>
              <a:rPr lang="en-GB" sz="1800" dirty="0">
                <a:effectLst/>
                <a:latin typeface="Times"/>
              </a:rPr>
              <a:t>is the absolute temperature in kelvin, </a:t>
            </a:r>
            <a:r>
              <a:rPr lang="en-GB" sz="1800" i="1" dirty="0">
                <a:effectLst/>
                <a:latin typeface="Times"/>
              </a:rPr>
              <a:t>z </a:t>
            </a:r>
            <a:r>
              <a:rPr lang="en-GB" sz="1800" dirty="0">
                <a:effectLst/>
                <a:latin typeface="Times"/>
              </a:rPr>
              <a:t>is the valence of K</a:t>
            </a:r>
            <a:r>
              <a:rPr lang="en-GB" sz="1800" dirty="0">
                <a:effectLst/>
                <a:latin typeface="MT2SYS"/>
              </a:rPr>
              <a:t>C</a:t>
            </a:r>
            <a:r>
              <a:rPr lang="en-GB" sz="1800" dirty="0">
                <a:effectLst/>
                <a:latin typeface="Times"/>
              </a:rPr>
              <a:t>, </a:t>
            </a:r>
            <a:r>
              <a:rPr lang="en-GB" sz="1800" dirty="0">
                <a:effectLst/>
                <a:latin typeface="MT2MIT"/>
              </a:rPr>
              <a:t>F </a:t>
            </a:r>
            <a:r>
              <a:rPr lang="en-GB" sz="1800" dirty="0">
                <a:effectLst/>
                <a:latin typeface="Times"/>
              </a:rPr>
              <a:t>is Faraday’s constant, and </a:t>
            </a:r>
            <a:r>
              <a:rPr lang="en-GB" sz="1800" dirty="0" err="1">
                <a:effectLst/>
                <a:latin typeface="MT2MIT"/>
              </a:rPr>
              <a:t>ŒK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 err="1">
                <a:effectLst/>
                <a:latin typeface="Times"/>
              </a:rPr>
              <a:t>out</a:t>
            </a:r>
            <a:r>
              <a:rPr lang="en-GB" sz="1800" dirty="0">
                <a:effectLst/>
                <a:latin typeface="Times"/>
              </a:rPr>
              <a:t> and </a:t>
            </a:r>
            <a:r>
              <a:rPr lang="en-GB" sz="1800" dirty="0" err="1">
                <a:effectLst/>
                <a:latin typeface="MT2MIT"/>
              </a:rPr>
              <a:t>ŒK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 err="1">
                <a:effectLst/>
                <a:latin typeface="Times"/>
              </a:rPr>
              <a:t>in</a:t>
            </a:r>
            <a:r>
              <a:rPr lang="en-GB" sz="1800" dirty="0">
                <a:effectLst/>
                <a:latin typeface="Times"/>
              </a:rPr>
              <a:t> are the concentrations of K</a:t>
            </a:r>
            <a:r>
              <a:rPr lang="en-GB" sz="1800" dirty="0">
                <a:effectLst/>
                <a:latin typeface="MT2SYS"/>
              </a:rPr>
              <a:t>C </a:t>
            </a:r>
            <a:r>
              <a:rPr lang="en-GB" sz="1800" dirty="0">
                <a:effectLst/>
                <a:latin typeface="Times"/>
              </a:rPr>
              <a:t>ions outside and inside the cell. A similar formula holds for the </a:t>
            </a:r>
            <a:r>
              <a:rPr lang="en-GB" sz="1800" dirty="0" err="1">
                <a:effectLst/>
                <a:latin typeface="Times"/>
              </a:rPr>
              <a:t>Na</a:t>
            </a:r>
            <a:r>
              <a:rPr lang="en-GB" sz="1800" dirty="0" err="1">
                <a:effectLst/>
                <a:latin typeface="MT2SYS"/>
              </a:rPr>
              <a:t>C</a:t>
            </a:r>
            <a:r>
              <a:rPr lang="en-GB" sz="1800" dirty="0">
                <a:effectLst/>
                <a:latin typeface="MT2SYS"/>
              </a:rPr>
              <a:t> </a:t>
            </a:r>
            <a:r>
              <a:rPr lang="en-GB" sz="1800" dirty="0">
                <a:effectLst/>
                <a:latin typeface="Times"/>
              </a:rPr>
              <a:t>and Cl</a:t>
            </a:r>
            <a:r>
              <a:rPr lang="en-GB" sz="1800" dirty="0">
                <a:effectLst/>
                <a:latin typeface="MT2SYS"/>
              </a:rPr>
              <a:t> </a:t>
            </a:r>
            <a:r>
              <a:rPr lang="en-GB" sz="1800" dirty="0">
                <a:effectLst/>
                <a:latin typeface="Times"/>
              </a:rPr>
              <a:t>Nernst potentials.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7941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829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1862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0676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36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23999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538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+mn-cs"/>
              </a:rPr>
              <a:t>∂L​=h×∂</a:t>
            </a:r>
            <a:r>
              <a:rPr lang="en-GB" sz="1538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+mn-cs"/>
              </a:rPr>
              <a:t>o∂L</a:t>
            </a:r>
            <a:r>
              <a:rPr lang="en-GB" sz="1538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+mn-cs"/>
              </a:rPr>
              <a:t>​=0.34×(−1.16)=−0.3944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37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1489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14167-E1A5-3945-8E06-82ED2D3A03C3}" type="slidenum">
              <a:rPr lang="en-GB" altLang="en-US" smtClean="0"/>
              <a:pPr/>
              <a:t>59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740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E918E-9D15-394B-9358-436C6B4FD8DD}" type="datetime1">
              <a:rPr lang="en-GB" altLang="en-US" smtClean="0"/>
              <a:t>31/12/2025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8A710-E347-C043-AD87-4C133B208D8E}" type="datetime1">
              <a:rPr lang="en-GB" altLang="en-US" smtClean="0"/>
              <a:t>31/12/2025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22EE9-B8A0-0641-9265-052CFE9B95A7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2AFC3-FC4D-364D-8559-9E7720BC8D5F}" type="datetime1">
              <a:rPr lang="en-GB" altLang="en-US" smtClean="0"/>
              <a:t>31/12/2025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B70DF-058F-CF47-8409-8BB70DD15905}" type="datetime1">
              <a:rPr lang="en-GB" altLang="en-US" smtClean="0"/>
              <a:t>31/12/2025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A0223-53A8-D84E-B304-D8CAC98C07C2}" type="datetime1">
              <a:rPr lang="en-GB" altLang="en-US" smtClean="0"/>
              <a:t>31/12/2025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FA722-D83A-5340-B329-C27F8528F9AD}" type="datetime1">
              <a:rPr lang="en-GB" altLang="en-US" smtClean="0"/>
              <a:t>31/12/2025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54EC3-4083-7648-810B-3DC1927137E3}" type="datetime1">
              <a:rPr lang="en-GB" altLang="en-US" smtClean="0"/>
              <a:t>31/12/2025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62505-0E67-6548-9DF0-E2B81699FB0F}" type="datetime1">
              <a:rPr lang="en-GB" altLang="en-US" smtClean="0"/>
              <a:t>31/12/2025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6987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4"/>
            <a:ext cx="10972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Gill Sans MT" panose="020B0502020104020203" pitchFamily="34" charset="77"/>
                <a:ea typeface="ＭＳ Ｐゴシック" charset="-128"/>
              </a:defRPr>
            </a:lvl1pPr>
          </a:lstStyle>
          <a:p>
            <a:pPr>
              <a:defRPr/>
            </a:pPr>
            <a:fld id="{12D5A114-CA52-9944-9FFB-A7EB6A3F0FCF}" type="datetime1">
              <a:rPr lang="en-GB" altLang="en-US" smtClean="0"/>
              <a:t>31/12/2025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1"/>
            <a:ext cx="3860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Gill Sans MT" panose="020B0502020104020203" pitchFamily="34" charset="77"/>
                <a:ea typeface="ＭＳ Ｐゴシック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Gill Sans MT" panose="020B0502020104020203" pitchFamily="34" charset="77"/>
              </a:defRPr>
            </a:lvl1pPr>
          </a:lstStyle>
          <a:p>
            <a:fld id="{07E9AECC-8061-DA49-97AE-2E5615142E93}" type="slidenum">
              <a:rPr lang="en-GB" altLang="en-US"/>
              <a:pPr/>
              <a:t>‹#›</a:t>
            </a:fld>
            <a:endParaRPr lang="en-GB" altLang="en-US" dirty="0"/>
          </a:p>
        </p:txBody>
      </p:sp>
      <p:pic>
        <p:nvPicPr>
          <p:cNvPr id="2" name="Picture 1" descr="Logo PMS Blue">
            <a:extLst>
              <a:ext uri="{FF2B5EF4-FFF2-40B4-BE49-F238E27FC236}">
                <a16:creationId xmlns:a16="http://schemas.microsoft.com/office/drawing/2014/main" id="{C08C4CDC-AEFE-AC1B-7590-D1A53D834E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457182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6pPr>
      <a:lvl7pPr marL="914364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7pPr>
      <a:lvl8pPr marL="1371545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8pPr>
      <a:lvl9pPr marL="1828727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342887" indent="-342887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400">
          <a:solidFill>
            <a:schemeClr val="tx1"/>
          </a:solidFill>
          <a:latin typeface="Gill Sans MT" panose="020B0502020104020203" pitchFamily="34" charset="77"/>
          <a:ea typeface="ＭＳ Ｐゴシック" charset="0"/>
          <a:cs typeface="+mn-cs"/>
        </a:defRPr>
      </a:lvl1pPr>
      <a:lvl2pPr marL="742920" indent="-285738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2pPr>
      <a:lvl3pPr marL="1142954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3pPr>
      <a:lvl4pPr marL="1600136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4pPr>
      <a:lvl5pPr marL="2057317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Arial" charset="0"/>
          <a:cs typeface="+mn-cs"/>
        </a:defRPr>
      </a:lvl5pPr>
      <a:lvl6pPr marL="2514499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971681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3428863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886044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7" Type="http://schemas.openxmlformats.org/officeDocument/2006/relationships/image" Target="../media/image4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7" Type="http://schemas.openxmlformats.org/officeDocument/2006/relationships/image" Target="../media/image4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optimization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optimization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1" y="6237288"/>
            <a:ext cx="358775" cy="433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10661972" y="6289428"/>
            <a:ext cx="49074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FB401F83-96C4-5D03-9D32-A3CD322D9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749296"/>
            <a:ext cx="1063456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3600" dirty="0">
                <a:solidFill>
                  <a:srgbClr val="003D7D"/>
                </a:solidFill>
              </a:rPr>
              <a:t>Artificial Neural Networks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01BD5254-0C44-5C5E-CA82-9A41A9717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4293096"/>
            <a:ext cx="91450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 &amp;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School of Convergence Science (Human and Artificial Intelligence)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</a:rPr>
              <a:t>January 2026</a:t>
            </a:r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3C440F1B-3163-A1A2-C266-12A85F33B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8" b="26367"/>
          <a:stretch>
            <a:fillRect/>
          </a:stretch>
        </p:blipFill>
        <p:spPr>
          <a:xfrm>
            <a:off x="9863988" y="5767618"/>
            <a:ext cx="1922326" cy="9393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2A-872E-5942-A31F-CD4EDB9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D196B-99C1-7A44-A7CE-B5C5301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53D55-EF41-3743-9700-4ED13771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412776"/>
            <a:ext cx="2870200" cy="6096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EEA80-E8A5-5144-951E-F4EEE698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34" y="2432050"/>
            <a:ext cx="45593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D289-99B4-9B4A-9EE7-4330F117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1B068-7054-9245-B012-9E556151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half rectifying nonlinearity simulates some of the properties of biological neurons:</a:t>
            </a:r>
          </a:p>
          <a:p>
            <a:pPr lvl="1"/>
            <a:r>
              <a:rPr lang="en-US" sz="2400" dirty="0"/>
              <a:t>For some inputs, biological neurons are completely inactive (sparse activation).</a:t>
            </a:r>
          </a:p>
          <a:p>
            <a:pPr lvl="1"/>
            <a:r>
              <a:rPr lang="en-US" sz="2400" dirty="0"/>
              <a:t>For some inputs, a biological neuron’s output is proportional to its inputs.</a:t>
            </a:r>
          </a:p>
          <a:p>
            <a:pPr lvl="1"/>
            <a:r>
              <a:rPr lang="en-US" sz="2400" dirty="0"/>
              <a:t>Most of the time, biological neurons operate in an inactive state (i.e., they have sparse activation).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FFD5A-5050-D84B-8E1B-F23DF042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7062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061F-5A41-5048-A33A-5315265A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E120B-7512-6D48-A4F5-47494F4E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99F4F3B-1107-9A44-A66A-23C721D1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179514"/>
            <a:ext cx="4127500" cy="18669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A304930-30B7-2F46-B729-0900A6A0E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2" y="3109915"/>
            <a:ext cx="4127500" cy="35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6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8276-8F6A-1141-A64F-6F6B2CEF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Value Rectification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9FEBE-7D27-8A4D-BEFD-D3D3487A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536F519-F4E7-8F4F-AD73-F6B43EE3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268761"/>
            <a:ext cx="5384800" cy="8255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D3C3FD5-B8D2-7448-A909-6FEC4056D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08" y="2600792"/>
            <a:ext cx="4419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5238-C5E2-71FB-1E1D-9E926F7E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Nonlinearity in machine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535F-A90A-A785-3941-34AB7D49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past lectures, we have seen that the decision space and feature representation in most machine learning problems are not linear.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So, the question is: how to add nonlinearity to neural network models?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057DD-B2BB-3109-CE92-FB7BF71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1267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42FC-DEDF-A0DC-2C29-1B46085FE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0EE5-30A5-E5AC-F870-174E705F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We can overcome the limitations of linear models by also incorporating one or more hidden layers (with activation functions). </a:t>
            </a:r>
          </a:p>
          <a:p>
            <a:r>
              <a:rPr lang="en-GB" b="0" i="0" u="none" strike="noStrike" dirty="0">
                <a:effectLst/>
              </a:rPr>
              <a:t>The easiest way to do this is to stack several fully connected layers on top of each other. </a:t>
            </a:r>
          </a:p>
          <a:p>
            <a:r>
              <a:rPr lang="en-GB" b="0" i="0" u="none" strike="noStrike" dirty="0">
                <a:effectLst/>
              </a:rPr>
              <a:t>Each layer feeds into the layer above it until the model generates outputs.</a:t>
            </a:r>
          </a:p>
          <a:p>
            <a:r>
              <a:rPr lang="en-GB" dirty="0"/>
              <a:t>This architecture is commonly called a Multilayer Perceptron (MLP).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CE930-4D7F-F628-A944-46133D42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0544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43F3-C05E-D156-701B-0CD3B6B1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5A676-8820-B6B6-6FF0-E1E4E795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D9B19A3-3884-43E3-D202-DD879268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01" y="1355170"/>
            <a:ext cx="8468141" cy="4368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3D519F-FB93-EE90-1DEC-7EE313BAFAF4}"/>
              </a:ext>
            </a:extLst>
          </p:cNvPr>
          <p:cNvSpPr txBox="1"/>
          <p:nvPr/>
        </p:nvSpPr>
        <p:spPr>
          <a:xfrm>
            <a:off x="609600" y="6305392"/>
            <a:ext cx="5486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  <a:cs typeface="Arial" panose="020B0604020202020204" pitchFamily="34" charset="0"/>
              </a:rPr>
              <a:t>The figure is drawn using: https://</a:t>
            </a:r>
            <a:r>
              <a:rPr lang="en-GB" sz="1000" dirty="0" err="1">
                <a:latin typeface="Gill Sans MT" panose="020B0502020104020203" pitchFamily="34" charset="77"/>
                <a:cs typeface="Arial" panose="020B0604020202020204" pitchFamily="34" charset="0"/>
              </a:rPr>
              <a:t>alexlenail.me</a:t>
            </a:r>
            <a:r>
              <a:rPr lang="en-GB" sz="1000" dirty="0">
                <a:latin typeface="Gill Sans MT" panose="020B0502020104020203" pitchFamily="34" charset="77"/>
                <a:cs typeface="Arial" panose="020B0604020202020204" pitchFamily="34" charset="0"/>
              </a:rPr>
              <a:t>/NN-SVG/</a:t>
            </a:r>
          </a:p>
        </p:txBody>
      </p:sp>
    </p:spTree>
    <p:extLst>
      <p:ext uri="{BB962C8B-B14F-4D97-AF65-F5344CB8AC3E}">
        <p14:creationId xmlns:p14="http://schemas.microsoft.com/office/powerpoint/2010/main" val="69625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DF66-2141-7BB6-5156-14797170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MLP architecture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B5151-0369-731F-D21C-5FF4FA41C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We can think of the first </a:t>
            </a:r>
            <a:r>
              <a:rPr lang="en-GB" b="0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L−1</a:t>
            </a:r>
            <a:r>
              <a:rPr lang="en-GB" b="0" i="0" u="none" strike="noStrike" dirty="0">
                <a:effectLst/>
              </a:rPr>
              <a:t> layers as our representation and the final layer as our linear predictor.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2B77F-518A-79E1-AAD7-F312C9F5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5775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9D1B-BB70-EDDE-A6BA-ADAC3FB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Layers in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07A0-AB8E-C1D9-0A60-CE1E6B007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Input layer </a:t>
            </a:r>
          </a:p>
          <a:p>
            <a:r>
              <a:rPr lang="en-GB" dirty="0"/>
              <a:t>Hidden layers </a:t>
            </a:r>
          </a:p>
          <a:p>
            <a:r>
              <a:rPr lang="en-GB" dirty="0"/>
              <a:t>Output layer</a:t>
            </a:r>
          </a:p>
          <a:p>
            <a:endParaRPr lang="en-GB" dirty="0"/>
          </a:p>
          <a:p>
            <a:r>
              <a:rPr lang="en-GB" dirty="0"/>
              <a:t>The number of hidden layers determines the depth of the network. The term “deep learning” originates from this terminology. </a:t>
            </a:r>
          </a:p>
          <a:p>
            <a:r>
              <a:rPr lang="en-GB" dirty="0"/>
              <a:t>The width of the network is determined by the number of nodes (dimensionality) in the hidden layer(s).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E0B4D-262A-9834-0C47-94EBA3FD1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0649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8053-FDC9-B60F-A57E-944D259D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neuroscience has inspired this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8A82C-242C-8F94-9A26-4CC2246C6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idea of using many layers of connected neurons and networks (here, they are very structurally connected). </a:t>
            </a:r>
          </a:p>
          <a:p>
            <a:r>
              <a:rPr lang="en-GB" dirty="0"/>
              <a:t>The concept of using an activation function. </a:t>
            </a:r>
          </a:p>
          <a:p>
            <a:r>
              <a:rPr lang="en-GB" dirty="0"/>
              <a:t>There are several more advanced architectures that mimic concepts from neuroscience, such as memory-based models (e.g., LSTM) and attention-based models (e.g., Transformers).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9669E-D4A0-A023-7685-AE2BE499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3465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4919-EC1D-914C-A2DE-40333534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Hodgkin-Huxley neuron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1BFD8-F2E5-5846-A4CC-EC6E3BE5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</a:t>
            </a:fld>
            <a:endParaRPr lang="en-GB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85DF1-9EC5-174D-BEA3-399DA17B7E86}"/>
              </a:ext>
            </a:extLst>
          </p:cNvPr>
          <p:cNvSpPr txBox="1"/>
          <p:nvPr/>
        </p:nvSpPr>
        <p:spPr>
          <a:xfrm>
            <a:off x="1689110" y="4941556"/>
            <a:ext cx="8538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This is a computational model of a biological neuron; in contrast, in ML, we are interested in modelling an </a:t>
            </a:r>
            <a:r>
              <a:rPr lang="en-US" dirty="0">
                <a:solidFill>
                  <a:srgbClr val="7030A0"/>
                </a:solidFill>
                <a:latin typeface="Gill Sans MT" panose="020B0502020104020203" pitchFamily="34" charset="77"/>
              </a:rPr>
              <a:t>artificial neuron </a:t>
            </a:r>
            <a:r>
              <a:rPr lang="en-US" dirty="0">
                <a:latin typeface="Gill Sans MT" panose="020B0502020104020203" pitchFamily="34" charset="77"/>
              </a:rPr>
              <a:t>that can help us to solve (machine) learning and decision-making problems.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B858B14-6F23-0B49-AFDA-4A70E2EC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210" y="952665"/>
            <a:ext cx="6595300" cy="3724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1EDCE-3486-4B43-A536-4BC44BAD9630}"/>
              </a:ext>
            </a:extLst>
          </p:cNvPr>
          <p:cNvSpPr txBox="1"/>
          <p:nvPr/>
        </p:nvSpPr>
        <p:spPr>
          <a:xfrm>
            <a:off x="1685769" y="6519051"/>
            <a:ext cx="4762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Image from: http://</a:t>
            </a:r>
            <a:r>
              <a:rPr lang="en-US" sz="1000" dirty="0" err="1">
                <a:latin typeface="Gill Sans MT" panose="020B0502020104020203" pitchFamily="34" charset="77"/>
              </a:rPr>
              <a:t>www.math.pitt.edu</a:t>
            </a:r>
            <a:r>
              <a:rPr lang="en-US" sz="1000" dirty="0">
                <a:latin typeface="Gill Sans MT" panose="020B0502020104020203" pitchFamily="34" charset="77"/>
              </a:rPr>
              <a:t>/~</a:t>
            </a:r>
            <a:r>
              <a:rPr lang="en-US" sz="1000" dirty="0" err="1">
                <a:latin typeface="Gill Sans MT" panose="020B0502020104020203" pitchFamily="34" charset="77"/>
              </a:rPr>
              <a:t>bdoiron</a:t>
            </a:r>
            <a:r>
              <a:rPr lang="en-US" sz="1000" dirty="0">
                <a:latin typeface="Gill Sans MT" panose="020B0502020104020203" pitchFamily="34" charset="77"/>
              </a:rPr>
              <a:t>/assets/ermentrout-and-terman-ch-1.pdf</a:t>
            </a:r>
          </a:p>
        </p:txBody>
      </p:sp>
    </p:spTree>
    <p:extLst>
      <p:ext uri="{BB962C8B-B14F-4D97-AF65-F5344CB8AC3E}">
        <p14:creationId xmlns:p14="http://schemas.microsoft.com/office/powerpoint/2010/main" val="3891419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4441-1871-2CA5-4614-187187DB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E9A52-F495-E3CF-46C1-E1F2B495B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1" u="none" strike="noStrike" dirty="0">
                <a:effectLst/>
              </a:rPr>
              <a:t>Forward propagation</a:t>
            </a:r>
            <a:r>
              <a:rPr lang="en-GB" b="0" i="0" u="none" strike="noStrike" dirty="0">
                <a:effectLst/>
              </a:rPr>
              <a:t> (or </a:t>
            </a:r>
            <a:r>
              <a:rPr lang="en-GB" b="0" i="1" u="none" strike="noStrike" dirty="0">
                <a:effectLst/>
              </a:rPr>
              <a:t>forward pass</a:t>
            </a:r>
            <a:r>
              <a:rPr lang="en-GB" b="0" i="0" u="none" strike="noStrike" dirty="0">
                <a:effectLst/>
              </a:rPr>
              <a:t>) refers to the calculation and storage of intermediate variables (including outputs) for a neural network in order from the input layer to the output layer. </a:t>
            </a:r>
          </a:p>
          <a:p>
            <a:r>
              <a:rPr lang="en-GB" b="0" i="0" u="none" strike="noStrike" dirty="0">
                <a:effectLst/>
              </a:rPr>
              <a:t>We now work step-by-step through the mechanics of a neural network with one hidden layer. </a:t>
            </a:r>
          </a:p>
          <a:p>
            <a:r>
              <a:rPr lang="en-GB" dirty="0"/>
              <a:t>For the sake of simplicity, let’s assume that our hidden layer does not include a bias term.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404B-57F2-CEE7-C616-2BB8E228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2391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99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66" y="4388688"/>
            <a:ext cx="1371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25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step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85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Loss function (l)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04" y="4276673"/>
            <a:ext cx="1630680" cy="77724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796965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371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9A3D-008E-35C4-9A58-8D4984F5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16B8C-3F36-70A9-45D8-015BEFC1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1" u="none" strike="noStrike" dirty="0">
                <a:effectLst/>
              </a:rPr>
              <a:t>Backpropagation</a:t>
            </a:r>
            <a:r>
              <a:rPr lang="en-GB" b="0" i="0" u="none" strike="noStrike" dirty="0">
                <a:effectLst/>
              </a:rPr>
              <a:t> refers to the method of calculating the gradient of neural network parameters. </a:t>
            </a:r>
          </a:p>
          <a:p>
            <a:r>
              <a:rPr lang="en-GB" b="0" i="0" u="none" strike="noStrike" dirty="0">
                <a:effectLst/>
              </a:rPr>
              <a:t>The method traverses the network in reverse order, from the output to the input layer, according to the </a:t>
            </a:r>
            <a:r>
              <a:rPr lang="en-GB" b="0" i="1" u="none" strike="noStrike" dirty="0">
                <a:effectLst/>
              </a:rPr>
              <a:t>chain rule</a:t>
            </a:r>
            <a:r>
              <a:rPr lang="en-GB" b="0" i="0" u="none" strike="noStrike" dirty="0">
                <a:effectLst/>
              </a:rPr>
              <a:t> from calculus. </a:t>
            </a:r>
          </a:p>
          <a:p>
            <a:r>
              <a:rPr lang="en-GB" b="0" i="0" u="none" strike="noStrike" dirty="0">
                <a:effectLst/>
              </a:rPr>
              <a:t>The algorithm stores any intermediate variables (partial derivatives) required </a:t>
            </a:r>
            <a:r>
              <a:rPr lang="en-GB" dirty="0"/>
              <a:t>during the calculation of </a:t>
            </a:r>
            <a:r>
              <a:rPr lang="en-GB" b="0" i="0" u="none" strike="noStrike" dirty="0">
                <a:effectLst/>
              </a:rPr>
              <a:t>the gradient with respect to some parameters.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1FD3B-1A2A-59A7-D7A9-5800D6937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2841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5B46-D574-30CA-269A-65BEFF90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neural network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A29B5-D6A1-3C1D-2009-929F7B0FF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Often, we start with random weight initialisation. </a:t>
            </a:r>
          </a:p>
          <a:p>
            <a:r>
              <a:rPr lang="en-GB" dirty="0"/>
              <a:t>And then go through multiple iterations applying all the training samples (forward propagation).</a:t>
            </a:r>
          </a:p>
          <a:p>
            <a:r>
              <a:rPr lang="en-GB" dirty="0"/>
              <a:t>Then, calculate the error or loss using a loss function. </a:t>
            </a:r>
          </a:p>
          <a:p>
            <a:r>
              <a:rPr lang="en-GB" dirty="0"/>
              <a:t>After that, we use the error/loss value to update the weights. </a:t>
            </a:r>
          </a:p>
          <a:p>
            <a:r>
              <a:rPr lang="en-GB" dirty="0"/>
              <a:t>We repeat this training iteration several times; in NN terms, each iteration of trying all the training samples in one round is called an “</a:t>
            </a:r>
            <a:r>
              <a:rPr lang="en-GB" i="1" dirty="0">
                <a:solidFill>
                  <a:srgbClr val="0070C0"/>
                </a:solidFill>
              </a:rPr>
              <a:t>epoch</a:t>
            </a:r>
            <a:r>
              <a:rPr lang="en-GB" dirty="0"/>
              <a:t>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0E62-FCEE-4D99-C5BE-E52F1478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12564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F4B4-42F2-5E6E-8025-CDB4BB90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initialisation**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82106-337D-2C69-0FF9-94E4E4CEE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interested in the effect of initialisation parameters, see:</a:t>
            </a:r>
          </a:p>
          <a:p>
            <a:r>
              <a:rPr lang="en-GB" dirty="0"/>
              <a:t>https://stackoverflow.com/questions/49433936/how-do-i-initialize-weights-in-pytorch</a:t>
            </a:r>
          </a:p>
          <a:p>
            <a:endParaRPr lang="en-GB" dirty="0"/>
          </a:p>
          <a:p>
            <a:r>
              <a:rPr lang="en-GB" dirty="0"/>
              <a:t>https://pytorch.org/docs/stable/nn.init.html</a:t>
            </a:r>
          </a:p>
          <a:p>
            <a:endParaRPr lang="en-GB" dirty="0"/>
          </a:p>
          <a:p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Understanding the difficulty of training deep feedforward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IBMPlexMono"/>
              </a:rPr>
              <a:t> 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neural networks, </a:t>
            </a:r>
            <a:r>
              <a:rPr lang="en-GB" b="0" i="1" u="none" strike="noStrike" dirty="0" err="1">
                <a:solidFill>
                  <a:srgbClr val="DD1144"/>
                </a:solidFill>
                <a:effectLst/>
                <a:latin typeface="IBMPlexMono"/>
              </a:rPr>
              <a:t>Glorot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, X. &amp; </a:t>
            </a:r>
            <a:r>
              <a:rPr lang="en-GB" b="0" i="1" u="none" strike="noStrike" dirty="0" err="1">
                <a:solidFill>
                  <a:srgbClr val="DD1144"/>
                </a:solidFill>
                <a:effectLst/>
                <a:latin typeface="IBMPlexMono"/>
              </a:rPr>
              <a:t>Bengio</a:t>
            </a:r>
            <a:r>
              <a:rPr lang="en-GB" b="0" i="1" u="none" strike="noStrike" dirty="0">
                <a:solidFill>
                  <a:srgbClr val="DD1144"/>
                </a:solidFill>
                <a:effectLst/>
                <a:latin typeface="IBMPlexMono"/>
              </a:rPr>
              <a:t>, Y. (2010) </a:t>
            </a:r>
            <a:r>
              <a:rPr lang="en-GB" dirty="0"/>
              <a:t>https://</a:t>
            </a:r>
            <a:r>
              <a:rPr lang="en-GB" dirty="0" err="1"/>
              <a:t>proceedings.mlr.press</a:t>
            </a:r>
            <a:r>
              <a:rPr lang="en-GB" dirty="0"/>
              <a:t>/v9/glorot10a/glorot10a.pdf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368B6-3C10-137C-9960-EA6E838B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20210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D4B2-A4B3-69DF-FB08-29407217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A4A37-1C3B-957F-5626-9A71D1A2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neural network training, </a:t>
            </a:r>
            <a:r>
              <a:rPr lang="en-GB" b="0" i="0" u="none" strike="noStrike" dirty="0">
                <a:effectLst/>
              </a:rPr>
              <a:t>forward and backward propagation depend on each other. </a:t>
            </a:r>
          </a:p>
          <a:p>
            <a:r>
              <a:rPr lang="en-GB" b="0" i="0" u="none" strike="noStrike" dirty="0">
                <a:effectLst/>
              </a:rPr>
              <a:t>In forward propagation, we traverse the computational graph in the direction of dependencies and compute all </a:t>
            </a:r>
            <a:r>
              <a:rPr lang="en-GB" dirty="0"/>
              <a:t>variables along the </a:t>
            </a:r>
            <a:r>
              <a:rPr lang="en-GB" b="0" i="0" u="none" strike="noStrike" dirty="0">
                <a:effectLst/>
              </a:rPr>
              <a:t>path. </a:t>
            </a:r>
          </a:p>
          <a:p>
            <a:r>
              <a:rPr lang="en-GB" b="0" i="0" u="none" strike="noStrike" dirty="0">
                <a:effectLst/>
              </a:rPr>
              <a:t>These are then used for backpropagation, where the </a:t>
            </a:r>
            <a:r>
              <a:rPr lang="en-GB" dirty="0"/>
              <a:t>computation </a:t>
            </a:r>
            <a:r>
              <a:rPr lang="en-GB" b="0" i="0" u="none" strike="noStrike" dirty="0">
                <a:effectLst/>
              </a:rPr>
              <a:t>order on the graph is reversed.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4B971-CAF6-60BA-42E1-0B44BE73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2061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0352-4E0D-AB95-AF31-FD455491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neural network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744D6-BE4E-CCDF-C645-D3D79105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Now, the question is how to update the weights to optimise the model and reduce error/loss.</a:t>
            </a:r>
          </a:p>
          <a:p>
            <a:r>
              <a:rPr lang="en-GB" dirty="0"/>
              <a:t>We need a way to calculate the intermediate values for backpropagation and weight updates. </a:t>
            </a:r>
          </a:p>
          <a:p>
            <a:r>
              <a:rPr lang="en-GB" dirty="0"/>
              <a:t>We need a hyperparameter to control the rate of change. This is often done by a hyperparameter called  “</a:t>
            </a:r>
            <a:r>
              <a:rPr lang="en-GB" i="1" dirty="0"/>
              <a:t>learning rate</a:t>
            </a:r>
            <a:r>
              <a:rPr lang="en-GB" dirty="0"/>
              <a:t>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2CFD3-5412-9FB8-5033-48FB2B33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7431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</a:t>
            </a:fld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6D2E8A2-BB82-4744-A2E8-BA194A3CF28C}"/>
                  </a:ext>
                </a:extLst>
              </p:cNvPr>
              <p:cNvSpPr/>
              <p:nvPr/>
            </p:nvSpPr>
            <p:spPr>
              <a:xfrm>
                <a:off x="5303912" y="2708920"/>
                <a:ext cx="1950144" cy="1944216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A6D2E8A2-BB82-4744-A2E8-BA194A3C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708920"/>
                <a:ext cx="1950144" cy="1944216"/>
              </a:xfrm>
              <a:prstGeom prst="ellipse">
                <a:avLst/>
              </a:prstGeom>
              <a:blipFill>
                <a:blip r:embed="rId3"/>
                <a:stretch>
                  <a:fillRect l="-14650" t="-14744" b="-384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26420AB-D58C-604F-A88F-F19F0E525D42}"/>
              </a:ext>
            </a:extLst>
          </p:cNvPr>
          <p:cNvSpPr/>
          <p:nvPr/>
        </p:nvSpPr>
        <p:spPr>
          <a:xfrm>
            <a:off x="2711625" y="191683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5B330B-4735-8448-9728-D285CB59EE9D}"/>
              </a:ext>
            </a:extLst>
          </p:cNvPr>
          <p:cNvSpPr/>
          <p:nvPr/>
        </p:nvSpPr>
        <p:spPr>
          <a:xfrm>
            <a:off x="2705697" y="453962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A27CC1-8BC9-8349-98E7-C5326D50BC7B}"/>
              </a:ext>
            </a:extLst>
          </p:cNvPr>
          <p:cNvSpPr/>
          <p:nvPr/>
        </p:nvSpPr>
        <p:spPr>
          <a:xfrm>
            <a:off x="2705697" y="3261459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C6360-1296-8E45-8093-0BAE79CBBD4E}"/>
              </a:ext>
            </a:extLst>
          </p:cNvPr>
          <p:cNvCxnSpPr>
            <a:cxnSpLocks/>
          </p:cNvCxnSpPr>
          <p:nvPr/>
        </p:nvCxnSpPr>
        <p:spPr>
          <a:xfrm>
            <a:off x="3497784" y="2461330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275FD6-726D-0F45-9EEC-02B56D737BE7}"/>
              </a:ext>
            </a:extLst>
          </p:cNvPr>
          <p:cNvCxnSpPr>
            <a:cxnSpLocks/>
            <a:stCxn id="7" idx="6"/>
            <a:endCxn id="4" idx="2"/>
          </p:cNvCxnSpPr>
          <p:nvPr/>
        </p:nvCxnSpPr>
        <p:spPr>
          <a:xfrm>
            <a:off x="3497785" y="3657503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7B9DEB-E1E6-E647-9929-1A83871E5D27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497784" y="4172184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033F7B-07CB-7E4C-99AA-AC4BD31CA2B3}"/>
              </a:ext>
            </a:extLst>
          </p:cNvPr>
          <p:cNvCxnSpPr>
            <a:cxnSpLocks/>
          </p:cNvCxnSpPr>
          <p:nvPr/>
        </p:nvCxnSpPr>
        <p:spPr>
          <a:xfrm>
            <a:off x="7254057" y="3681028"/>
            <a:ext cx="100811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C86AD4-6C95-F44A-9672-F8DD95E63173}"/>
              </a:ext>
            </a:extLst>
          </p:cNvPr>
          <p:cNvSpPr/>
          <p:nvPr/>
        </p:nvSpPr>
        <p:spPr>
          <a:xfrm>
            <a:off x="8262169" y="3285680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17A50-C199-B844-B192-30B250CF1F24}"/>
              </a:ext>
            </a:extLst>
          </p:cNvPr>
          <p:cNvSpPr txBox="1"/>
          <p:nvPr/>
        </p:nvSpPr>
        <p:spPr>
          <a:xfrm>
            <a:off x="8506722" y="3475456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0B2A7-0D8A-CA4E-9BB4-A23793560FCE}"/>
                  </a:ext>
                </a:extLst>
              </p:cNvPr>
              <p:cNvSpPr txBox="1"/>
              <p:nvPr/>
            </p:nvSpPr>
            <p:spPr>
              <a:xfrm>
                <a:off x="2913246" y="209290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60B2A7-0D8A-CA4E-9BB4-A23793560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46" y="2092903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776ED9-4636-4F40-B6CD-52533040C3B5}"/>
                  </a:ext>
                </a:extLst>
              </p:cNvPr>
              <p:cNvSpPr txBox="1"/>
              <p:nvPr/>
            </p:nvSpPr>
            <p:spPr>
              <a:xfrm>
                <a:off x="2899494" y="3400197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776ED9-4636-4F40-B6CD-52533040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94" y="3400197"/>
                <a:ext cx="44580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2D5C45-3712-8A4C-BE9E-C5E1A821BAD9}"/>
                  </a:ext>
                </a:extLst>
              </p:cNvPr>
              <p:cNvSpPr txBox="1"/>
              <p:nvPr/>
            </p:nvSpPr>
            <p:spPr>
              <a:xfrm>
                <a:off x="2913246" y="4685191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2D5C45-3712-8A4C-BE9E-C5E1A821B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46" y="4685191"/>
                <a:ext cx="445800" cy="369332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8A62C-0627-B17C-6FC4-0C3B99B92487}"/>
                  </a:ext>
                </a:extLst>
              </p:cNvPr>
              <p:cNvSpPr txBox="1"/>
              <p:nvPr/>
            </p:nvSpPr>
            <p:spPr>
              <a:xfrm>
                <a:off x="3899755" y="320499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8A62C-0627-B17C-6FC4-0C3B99B92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755" y="3204993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8D1E1-DEA8-F7C5-4C01-74003AC26497}"/>
                  </a:ext>
                </a:extLst>
              </p:cNvPr>
              <p:cNvSpPr txBox="1"/>
              <p:nvPr/>
            </p:nvSpPr>
            <p:spPr>
              <a:xfrm>
                <a:off x="3893828" y="223973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8D1E1-DEA8-F7C5-4C01-74003AC2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28" y="2239731"/>
                <a:ext cx="792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F1516-8334-2756-2F90-2EAE22E16675}"/>
                  </a:ext>
                </a:extLst>
              </p:cNvPr>
              <p:cNvSpPr txBox="1"/>
              <p:nvPr/>
            </p:nvSpPr>
            <p:spPr>
              <a:xfrm>
                <a:off x="3893828" y="4122469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F1516-8334-2756-2F90-2EAE22E1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28" y="4122469"/>
                <a:ext cx="79208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373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 – Loss function (l)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04" y="4276673"/>
            <a:ext cx="1630680" cy="77724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796965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845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4E6A-0B2A-D973-6341-04890660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Gradient in neural network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5950B-0D48-D2E3-FD99-25D6B113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Or more precisely, the </a:t>
            </a:r>
            <a:r>
              <a:rPr lang="en-GB" b="0" i="0" u="none" strike="noStrike" dirty="0">
                <a:effectLst/>
              </a:rPr>
              <a:t>gradient of neural network parameters. </a:t>
            </a:r>
          </a:p>
          <a:p>
            <a:r>
              <a:rPr lang="en-GB" dirty="0"/>
              <a:t>In backpropagation, we need to calculate the partial derivatives of variables with respect to some parameters.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AADFF-A798-3BA5-2F1C-8422E69A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78869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2BEF-4240-0076-A8E8-FF156DF5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Derivatives and Differentiation*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5EC8-688D-778D-9E57-50D1D9A0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A </a:t>
            </a:r>
            <a:r>
              <a:rPr lang="en-GB" b="0" i="1" u="none" strike="noStrike" dirty="0">
                <a:effectLst/>
              </a:rPr>
              <a:t>derivative</a:t>
            </a:r>
            <a:r>
              <a:rPr lang="en-GB" b="0" i="0" u="none" strike="noStrike" dirty="0">
                <a:effectLst/>
              </a:rPr>
              <a:t> is the rate of change in a function with respect to changes in its arguments. </a:t>
            </a:r>
          </a:p>
          <a:p>
            <a:r>
              <a:rPr lang="en-GB" b="0" i="0" u="none" strike="noStrike" dirty="0">
                <a:effectLst/>
              </a:rPr>
              <a:t>Derivatives can tell us how rapidly a loss function would increase or decrease if we </a:t>
            </a:r>
            <a:r>
              <a:rPr lang="en-GB" b="0" i="1" u="none" strike="noStrike" dirty="0">
                <a:effectLst/>
              </a:rPr>
              <a:t>increase</a:t>
            </a:r>
            <a:r>
              <a:rPr lang="en-GB" b="0" i="0" u="none" strike="noStrike" dirty="0">
                <a:effectLst/>
              </a:rPr>
              <a:t> or </a:t>
            </a:r>
            <a:r>
              <a:rPr lang="en-GB" b="0" i="1" u="none" strike="noStrike" dirty="0">
                <a:effectLst/>
              </a:rPr>
              <a:t>decrease</a:t>
            </a:r>
            <a:r>
              <a:rPr lang="en-GB" b="0" i="0" u="none" strike="noStrike" dirty="0">
                <a:effectLst/>
              </a:rPr>
              <a:t> each parameter by an infinitesimally small amount. 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2E9FD-6772-010D-C3D0-3681A40A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98A8FA2-8AB4-5298-7C70-18FC81E61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3429000"/>
            <a:ext cx="4312920" cy="13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00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3548-F9B3-C202-19D8-DFED862E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** Example: Calculate the derivative of f(x) = x</a:t>
            </a:r>
            <a:r>
              <a:rPr lang="en-GB" baseline="30000" dirty="0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B174D-0432-40F9-866F-1F4A1943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F60E095-EB48-54CE-D801-B254D7EF3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36" y="1116014"/>
            <a:ext cx="2891181" cy="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70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89EB65-BB8E-083D-16B9-CE8FFF8D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/>
          <a:stretch/>
        </p:blipFill>
        <p:spPr>
          <a:xfrm>
            <a:off x="1425298" y="1558708"/>
            <a:ext cx="7489507" cy="227527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E2ED8857-8FFB-032F-1D57-E590ABC2B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78" y="4419168"/>
            <a:ext cx="1661160" cy="57912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4F43EC9-6914-1059-71DB-91BFDDD5073E}"/>
              </a:ext>
            </a:extLst>
          </p:cNvPr>
          <p:cNvSpPr/>
          <p:nvPr/>
        </p:nvSpPr>
        <p:spPr>
          <a:xfrm rot="16200000">
            <a:off x="2947115" y="2613173"/>
            <a:ext cx="681148" cy="2851519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B7391B1-C787-411C-8718-0612FBDAD72C}"/>
              </a:ext>
            </a:extLst>
          </p:cNvPr>
          <p:cNvSpPr/>
          <p:nvPr/>
        </p:nvSpPr>
        <p:spPr>
          <a:xfrm rot="16200000">
            <a:off x="468899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EBA783-5108-3133-DCCA-21A68655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03" y="4461182"/>
            <a:ext cx="1371600" cy="6096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F2DA33-4E29-6CCE-8EE2-03181BF18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9" y="4458898"/>
            <a:ext cx="1615440" cy="51816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85E0CA5-DC1F-7448-84DE-A5F1CF884698}"/>
              </a:ext>
            </a:extLst>
          </p:cNvPr>
          <p:cNvSpPr/>
          <p:nvPr/>
        </p:nvSpPr>
        <p:spPr>
          <a:xfrm rot="16200000">
            <a:off x="6350223" y="2741899"/>
            <a:ext cx="681148" cy="2612432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FE17017-0733-62B4-6E60-71377F2F4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04" y="4276673"/>
            <a:ext cx="1630680" cy="777240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38B29EE8-A631-FDA4-F56B-878CDEFFC3FE}"/>
              </a:ext>
            </a:extLst>
          </p:cNvPr>
          <p:cNvSpPr/>
          <p:nvPr/>
        </p:nvSpPr>
        <p:spPr>
          <a:xfrm rot="16200000">
            <a:off x="7969653" y="3750185"/>
            <a:ext cx="681148" cy="577498"/>
          </a:xfrm>
          <a:prstGeom prst="leftBrace">
            <a:avLst>
              <a:gd name="adj1" fmla="val 8333"/>
              <a:gd name="adj2" fmla="val 46663"/>
            </a:avLst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036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- 2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3071664" y="1116014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3029587" y="161913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3029587" y="2063807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6441638" y="1551430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1655701" y="3601819"/>
                <a:ext cx="617701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  <a:p>
                <a:endParaRPr lang="en-GB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b="0" dirty="0">
                  <a:latin typeface="Gill Sans MT" panose="020B0502020104020203" pitchFamily="34" charset="77"/>
                </a:endParaRPr>
              </a:p>
              <a:p>
                <a:endParaRPr lang="en-GB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701" y="3601819"/>
                <a:ext cx="6177012" cy="2031325"/>
              </a:xfrm>
              <a:prstGeom prst="rect">
                <a:avLst/>
              </a:prstGeom>
              <a:blipFill>
                <a:blip r:embed="rId3"/>
                <a:stretch>
                  <a:fillRect b="-18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564057" y="1375997"/>
            <a:ext cx="224933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(output/target)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560321" y="1969996"/>
            <a:ext cx="140936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EB10B9-0ED2-4F97-89E9-CD32DBA915B7}"/>
              </a:ext>
            </a:extLst>
          </p:cNvPr>
          <p:cNvGrpSpPr/>
          <p:nvPr/>
        </p:nvGrpSpPr>
        <p:grpSpPr>
          <a:xfrm>
            <a:off x="5287989" y="1261603"/>
            <a:ext cx="360040" cy="350865"/>
            <a:chOff x="5591944" y="476672"/>
            <a:chExt cx="576064" cy="54047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DF05A3-DAC5-BC7B-8F15-C9F00B1E4823}"/>
                </a:ext>
              </a:extLst>
            </p:cNvPr>
            <p:cNvCxnSpPr/>
            <p:nvPr/>
          </p:nvCxnSpPr>
          <p:spPr>
            <a:xfrm>
              <a:off x="5879976" y="548680"/>
              <a:ext cx="0" cy="360040"/>
            </a:xfrm>
            <a:prstGeom prst="line">
              <a:avLst/>
            </a:prstGeom>
            <a:ln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9CDEF9A-F665-405B-6D5C-94F67D1B6BEA}"/>
                </a:ext>
              </a:extLst>
            </p:cNvPr>
            <p:cNvCxnSpPr>
              <a:cxnSpLocks/>
            </p:cNvCxnSpPr>
            <p:nvPr/>
          </p:nvCxnSpPr>
          <p:spPr>
            <a:xfrm>
              <a:off x="5591944" y="908720"/>
              <a:ext cx="576064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9618732-5CC0-FD76-5DD6-BB332014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9976" y="620688"/>
              <a:ext cx="216024" cy="2880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469F95F-235D-2CAE-F18D-9FF8333DC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3952" y="908720"/>
              <a:ext cx="2160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BBEE86-C2EC-3562-2D12-84C9F1AA1186}"/>
                </a:ext>
              </a:extLst>
            </p:cNvPr>
            <p:cNvSpPr/>
            <p:nvPr/>
          </p:nvSpPr>
          <p:spPr>
            <a:xfrm>
              <a:off x="5591944" y="476672"/>
              <a:ext cx="576064" cy="540477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3450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22FB-7CB1-75A8-7804-CECD7A00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of the loss function*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2EB84F-EFD2-E17F-FD82-34F8BE872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1600" kern="1200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smtClean="0">
                        <a:latin typeface="Cambria Math" panose="02040503050406030204" pitchFamily="18" charset="0"/>
                      </a:rPr>
                      <m:t>aking</m:t>
                    </m:r>
                    <m:r>
                      <a:rPr lang="en-GB" sz="1600" b="0" i="0" kern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kern="120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GB" sz="1600" b="0" i="0" kern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kern="1200" smtClean="0">
                        <a:latin typeface="Cambria Math" panose="02040503050406030204" pitchFamily="18" charset="0"/>
                      </a:rPr>
                      <m:t>gradient</m:t>
                    </m:r>
                    <m:r>
                      <a:rPr lang="en-GB" sz="1600" b="0" i="0" kern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kern="120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GB" sz="1600" b="0" i="0" kern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kern="1200" smtClean="0">
                        <a:latin typeface="Cambria Math" panose="02040503050406030204" pitchFamily="18" charset="0"/>
                      </a:rPr>
                      <m:t>𝑟𝑒𝑔𝑎𝑟𝑑𝑠</m:t>
                    </m:r>
                    <m:r>
                      <a:rPr lang="en-GB" sz="1600" b="0" i="1" kern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kern="120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GB" sz="1600" b="0" i="1" kern="120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1600" i="1" kern="12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1600" b="0" i="1" kern="12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ar-AE" sz="1600" kern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600" i="1" kern="12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∂</m:t>
                          </m:r>
                          <m:acc>
                            <m:accPr>
                              <m:chr m:val="̂"/>
                              <m:ctrlPr>
                                <a:rPr lang="ar-AE" sz="1600" i="1" kern="12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b="0" i="1" kern="1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ar-AE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kern="120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1600" b="0" kern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16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ar-AE" sz="1600" dirty="0"/>
              </a:p>
              <a:p>
                <a:pPr marL="0" indent="0">
                  <a:buNone/>
                </a:pPr>
                <a:r>
                  <a:rPr lang="en-GB" sz="1600" kern="1200" dirty="0"/>
                  <a:t>Applying the chain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/>
                          </m:ctrlPr>
                        </m:fPr>
                        <m:num>
                          <m:r>
                            <a:rPr lang="en-GB" sz="1600" i="1"/>
                            <m:t>𝜕</m:t>
                          </m:r>
                        </m:num>
                        <m:den>
                          <m:r>
                            <a:rPr lang="en-GB" sz="1600" i="1"/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GB" sz="1600" i="1"/>
                              </m:ctrlPr>
                            </m:accPr>
                            <m:e>
                              <m:r>
                                <a:rPr lang="en-GB" sz="1600" i="1"/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GB" sz="1600" i="1"/>
                        <m:t> (</m:t>
                      </m:r>
                      <m:r>
                        <a:rPr lang="en-GB" sz="1600" i="1"/>
                        <m:t>𝑦</m:t>
                      </m:r>
                      <m:r>
                        <a:rPr lang="ar-AE" sz="1600" i="1"/>
                        <m:t>−</m:t>
                      </m:r>
                      <m:acc>
                        <m:accPr>
                          <m:chr m:val="̂"/>
                          <m:ctrlPr>
                            <a:rPr lang="en-GB" sz="1600" i="1"/>
                          </m:ctrlPr>
                        </m:accPr>
                        <m:e>
                          <m:r>
                            <a:rPr lang="en-GB" sz="1600" i="1"/>
                            <m:t>𝑦</m:t>
                          </m:r>
                        </m:e>
                      </m:acc>
                      <m:sSup>
                        <m:sSupPr>
                          <m:ctrlPr>
                            <a:rPr lang="en-GB" sz="1600" i="1"/>
                          </m:ctrlPr>
                        </m:sSup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en-GB" sz="1600" i="1"/>
                              </m:ctrlPr>
                            </m:dPr>
                            <m:e>
                              <m:r>
                                <a:rPr lang="ar-AE" sz="1600"/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ar-AE" sz="1600"/>
                            <m:t>2</m:t>
                          </m:r>
                        </m:sup>
                      </m:sSup>
                      <m:r>
                        <a:rPr lang="ar-AE" sz="1600"/>
                        <m:t>=2</m:t>
                      </m:r>
                      <m:d>
                        <m:dPr>
                          <m:ctrlPr>
                            <a:rPr lang="en-GB" sz="1600" i="1"/>
                          </m:ctrlPr>
                        </m:dPr>
                        <m:e>
                          <m:r>
                            <a:rPr lang="en-GB" sz="1600" i="1"/>
                            <m:t>𝑦</m:t>
                          </m:r>
                          <m:r>
                            <a:rPr lang="ar-AE" sz="1600" i="1"/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GB" sz="1600" i="1"/>
                              </m:ctrlPr>
                            </m:accPr>
                            <m:e>
                              <m:r>
                                <a:rPr lang="en-GB" sz="1600" i="1"/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ar-AE" sz="1600"/>
                        <m:t>⋅</m:t>
                      </m:r>
                      <m:f>
                        <m:fPr>
                          <m:ctrlPr>
                            <a:rPr lang="en-GB" sz="1600" i="1"/>
                          </m:ctrlPr>
                        </m:fPr>
                        <m:num>
                          <m:r>
                            <a:rPr lang="en-GB" sz="1600" i="1"/>
                            <m:t>𝜕</m:t>
                          </m:r>
                          <m:d>
                            <m:dPr>
                              <m:ctrlPr>
                                <a:rPr lang="en-GB" sz="1600" i="1"/>
                              </m:ctrlPr>
                            </m:dPr>
                            <m:e>
                              <m:r>
                                <a:rPr lang="en-GB" sz="1600" i="1"/>
                                <m:t>𝑦</m:t>
                              </m:r>
                              <m:r>
                                <a:rPr lang="ar-AE" sz="1600" i="1"/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sz="1600" i="1"/>
                                  </m:ctrlPr>
                                </m:accPr>
                                <m:e>
                                  <m:r>
                                    <a:rPr lang="en-GB" sz="1600" i="1"/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sz="1600" i="1"/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GB" sz="1600" i="1"/>
                              </m:ctrlPr>
                            </m:accPr>
                            <m:e>
                              <m:r>
                                <a:rPr lang="en-GB" sz="1600" i="1"/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GB" sz="1600" kern="1200" dirty="0"/>
              </a:p>
              <a:p>
                <a:pPr marL="0" indent="0">
                  <a:buNone/>
                </a:pPr>
                <a:endParaRPr lang="ar-AE" sz="1600" dirty="0"/>
              </a:p>
              <a:p>
                <a:pPr marL="0" indent="0">
                  <a:buNone/>
                </a:pPr>
                <a:r>
                  <a:rPr lang="en-GB" sz="1600" kern="1200" dirty="0"/>
                  <a:t>				considering: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6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600" b="0" i="1" kern="1200">
                            <a:latin typeface="Cambria Math" panose="02040503050406030204" pitchFamily="18" charset="0"/>
                          </a:rPr>
                          <m:t>∂</m:t>
                        </m:r>
                        <m:d>
                          <m:dPr>
                            <m:ctrlPr>
                              <a:rPr lang="ar-AE" sz="16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600" b="0" i="1" kern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ar-AE" sz="1600" b="0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ar-AE" sz="1600" i="1" kern="120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sz="1600" b="0" i="1" kern="12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ar-AE" sz="1600" b="0" i="1" kern="1200">
                            <a:latin typeface="Cambria Math" panose="02040503050406030204" pitchFamily="18" charset="0"/>
                          </a:rPr>
                          <m:t>∂</m:t>
                        </m:r>
                        <m:acc>
                          <m:accPr>
                            <m:chr m:val="̂"/>
                            <m:ctrlPr>
                              <a:rPr lang="ar-AE" sz="1600" i="1" kern="12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1600" b="0" i="1" kern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ar-AE" sz="1600" b="0" kern="120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GB" sz="1600" b="0" kern="1200" dirty="0"/>
              </a:p>
              <a:p>
                <a:pPr marL="0" indent="0">
                  <a:buNone/>
                </a:pPr>
                <a:r>
                  <a:rPr lang="en-GB" sz="1600" kern="1200" dirty="0"/>
                  <a:t>Then:</a:t>
                </a:r>
                <a:endParaRPr lang="ar-AE" sz="1600" kern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600" i="1" kern="12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∂</m:t>
                          </m:r>
                          <m:acc>
                            <m:accPr>
                              <m:chr m:val="̂"/>
                              <m:ctrlPr>
                                <a:rPr lang="ar-AE" sz="1600" i="1" kern="12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b="0" i="1" kern="1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ar-AE" sz="1600" b="0" kern="120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ar-AE" sz="1600" i="1" kern="12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ar-AE" sz="1600" b="0" kern="12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ar-AE" sz="1600" i="1" kern="12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b="0" i="1" kern="1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ar-AE" sz="1600" i="1" kern="12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0" kern="120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ar-AE" sz="1600" b="0" kern="1200"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ar-AE" sz="1600" i="1" kern="12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b="0" i="1" kern="12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ar-AE" sz="1600" b="0" kern="12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ar-AE" sz="1600" i="1" kern="12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 b="0" i="1" kern="1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None/>
                </a:pPr>
                <a:endParaRPr lang="en-GB" sz="1400" dirty="0"/>
              </a:p>
              <a:p>
                <a:endParaRPr lang="en-GB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2EB84F-EFD2-E17F-FD82-34F8BE872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7" t="-5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A4830-0C5D-70EE-2DD4-36FE571F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49557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37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2805586" y="109595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2757995" y="1620648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12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2757995" y="2065915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13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6441638" y="155143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21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</a:t>
            </a:r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1485270" y="3093561"/>
                <a:ext cx="7314118" cy="3680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600" dirty="0">
                  <a:latin typeface="Gill Sans MT" panose="020B0502020104020203" pitchFamily="34" charset="77"/>
                </a:endParaRP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6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600" dirty="0">
                  <a:latin typeface="Gill Sans MT" panose="020B0502020104020203" pitchFamily="34" charset="77"/>
                </a:endParaRP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6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600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600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600" dirty="0">
                  <a:latin typeface="Gill Sans MT" panose="020B0502020104020203" pitchFamily="34" charset="77"/>
                </a:endParaRP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× 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× 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1.16 </m:t>
                      </m:r>
                    </m:oMath>
                  </m:oMathPara>
                </a14:m>
                <a:endParaRPr lang="en-GB" sz="1600" dirty="0">
                  <a:latin typeface="Gill Sans MT" panose="020B0502020104020203" pitchFamily="34" charset="77"/>
                </a:endParaRPr>
              </a:p>
              <a:p>
                <a:endParaRPr lang="en-GB" sz="160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600" i="1"/>
                        </m:ctrlPr>
                      </m:fPr>
                      <m:num>
                        <m:r>
                          <a:rPr lang="en-GB"/>
                          <m:t>∂</m:t>
                        </m:r>
                        <m:r>
                          <a:rPr lang="en-GB" i="1"/>
                          <m:t>𝐿</m:t>
                        </m:r>
                      </m:num>
                      <m:den>
                        <m:r>
                          <a:rPr lang="en-GB"/>
                          <m:t>∂</m:t>
                        </m:r>
                        <m:sSub>
                          <m:sSubPr>
                            <m:ctrlPr>
                              <a:rPr lang="en-GB" sz="1600" i="1"/>
                            </m:ctrlPr>
                          </m:sSubPr>
                          <m:e>
                            <m:r>
                              <a:rPr lang="en-GB" i="1"/>
                              <m:t>𝑤</m:t>
                            </m:r>
                          </m:e>
                          <m:sub>
                            <m:r>
                              <a:rPr lang="en-GB" i="1"/>
                              <m:t>21</m:t>
                            </m:r>
                          </m:sub>
                        </m:sSub>
                      </m:den>
                    </m:f>
                    <m:r>
                      <a:rPr lang="en-GB" i="1"/>
                      <m:t>=</m:t>
                    </m:r>
                    <m:r>
                      <a:rPr lang="en-GB" i="1"/>
                      <m:t>h</m:t>
                    </m:r>
                    <m:r>
                      <a:rPr lang="en-GB" i="1"/>
                      <m:t>×</m:t>
                    </m:r>
                    <m:f>
                      <m:fPr>
                        <m:ctrlPr>
                          <a:rPr lang="en-GB" sz="1600" i="1"/>
                        </m:ctrlPr>
                      </m:fPr>
                      <m:num>
                        <m:r>
                          <a:rPr lang="en-GB"/>
                          <m:t>∂</m:t>
                        </m:r>
                        <m:r>
                          <a:rPr lang="en-GB" i="1"/>
                          <m:t>𝐿</m:t>
                        </m:r>
                      </m:num>
                      <m:den>
                        <m:r>
                          <a:rPr lang="en-GB"/>
                          <m:t>∂</m:t>
                        </m:r>
                        <m:r>
                          <a:rPr lang="en-GB" i="1"/>
                          <m:t>𝑜</m:t>
                        </m:r>
                      </m:den>
                    </m:f>
                    <m:r>
                      <a:rPr lang="en-GB" i="1"/>
                      <m:t>=0.34×(−1.16)=−0.3944</m:t>
                    </m:r>
                  </m:oMath>
                </a14:m>
                <a:r>
                  <a:rPr lang="en-GB" sz="1600" dirty="0">
                    <a:effectLst/>
                  </a:rPr>
                  <a:t> </a:t>
                </a:r>
                <a:r>
                  <a:rPr lang="en-GB" sz="1600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 </a:t>
                </a:r>
                <a:endParaRPr lang="en-GB" sz="1600" dirty="0">
                  <a:latin typeface="Gill Sans MT" panose="020B0502020104020203" pitchFamily="34" charset="77"/>
                </a:endParaRPr>
              </a:p>
              <a:p>
                <a:endParaRPr lang="en-GB" sz="1600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r>
                      <a:rPr lang="en-GB" i="1"/>
                      <m:t>𝑔𝑟𝑎</m:t>
                    </m:r>
                    <m:sSub>
                      <m:sSubPr>
                        <m:ctrlPr>
                          <a:rPr lang="en-GB" sz="1600" i="1"/>
                        </m:ctrlPr>
                      </m:sSubPr>
                      <m:e>
                        <m:r>
                          <a:rPr lang="en-GB" i="1"/>
                          <m:t>𝑑</m:t>
                        </m:r>
                      </m:e>
                      <m:sub>
                        <m:r>
                          <a:rPr lang="en-GB" i="1"/>
                          <m:t>h</m:t>
                        </m:r>
                      </m:sub>
                    </m:sSub>
                    <m:r>
                      <a:rPr lang="en-GB" i="1"/>
                      <m:t>=</m:t>
                    </m:r>
                    <m:sSub>
                      <m:sSubPr>
                        <m:ctrlPr>
                          <a:rPr lang="en-GB" sz="1600" i="1"/>
                        </m:ctrlPr>
                      </m:sSubPr>
                      <m:e>
                        <m:r>
                          <a:rPr lang="en-GB" i="1"/>
                          <m:t>𝑤</m:t>
                        </m:r>
                      </m:e>
                      <m:sub>
                        <m:r>
                          <a:rPr lang="en-GB" i="1"/>
                          <m:t>21</m:t>
                        </m:r>
                      </m:sub>
                    </m:sSub>
                    <m:r>
                      <a:rPr lang="en-GB" i="1"/>
                      <m:t>×</m:t>
                    </m:r>
                    <m:f>
                      <m:fPr>
                        <m:ctrlPr>
                          <a:rPr lang="en-GB" sz="1600" i="1"/>
                        </m:ctrlPr>
                      </m:fPr>
                      <m:num>
                        <m:r>
                          <a:rPr lang="en-GB"/>
                          <m:t>∂</m:t>
                        </m:r>
                        <m:r>
                          <a:rPr lang="en-GB" i="1"/>
                          <m:t>𝐿</m:t>
                        </m:r>
                      </m:num>
                      <m:den>
                        <m:r>
                          <a:rPr lang="en-GB"/>
                          <m:t>∂</m:t>
                        </m:r>
                        <m:r>
                          <a:rPr lang="en-GB" i="1"/>
                          <m:t>𝑜</m:t>
                        </m:r>
                      </m:den>
                    </m:f>
                    <m:r>
                      <a:rPr lang="en-GB" i="1"/>
                      <m:t>=0.5×(−1.16)=−0.58</m:t>
                    </m:r>
                  </m:oMath>
                </a14:m>
                <a:r>
                  <a:rPr lang="en-GB" sz="1600" dirty="0">
                    <a:effectLst/>
                  </a:rPr>
                  <a:t> </a:t>
                </a:r>
                <a:endParaRPr lang="en-GB" sz="1680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0" y="3093561"/>
                <a:ext cx="7314118" cy="368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908544" y="1563635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887345" y="1994426"/>
            <a:ext cx="2067104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(y- </a:t>
            </a:r>
            <a:r>
              <a:rPr lang="en-GB" sz="168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y_predict</a:t>
            </a:r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) </a:t>
            </a:r>
          </a:p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      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2034083" y="693240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83" y="693240"/>
                <a:ext cx="2492982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4069816" y="692696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16" y="692696"/>
                <a:ext cx="2333059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8442537" y="657212"/>
                <a:ext cx="655460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537" y="657212"/>
                <a:ext cx="655460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9622503" y="662472"/>
                <a:ext cx="61537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503" y="662472"/>
                <a:ext cx="615376" cy="424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2922428" y="1107027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4918896" y="111810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8572428" y="109745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9720815" y="1089982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545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38</a:t>
            </a:fld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/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4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400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1.16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=0.34×(−1.16)=</m:t>
                    </m:r>
                    <m:r>
                      <a:rPr lang="en-GB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−0.3944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</a:rPr>
                  <a:t> </a:t>
                </a:r>
                <a:r>
                  <a:rPr lang="en-GB" sz="1400" dirty="0">
                    <a:solidFill>
                      <a:srgbClr val="7030A0"/>
                    </a:solidFill>
                    <a:latin typeface="Gill Sans MT" panose="020B0502020104020203" pitchFamily="34" charset="77"/>
                  </a:rPr>
                  <a:t> </a:t>
                </a:r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b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/>
                          </m:ctrlPr>
                        </m:fPr>
                        <m:num>
                          <m:r>
                            <a:rPr lang="en-GB" sz="1400"/>
                            <m:t>∂</m:t>
                          </m:r>
                          <m:r>
                            <a:rPr lang="en-GB" sz="1400" i="1"/>
                            <m:t>𝐿</m:t>
                          </m:r>
                        </m:num>
                        <m:den>
                          <m:r>
                            <a:rPr lang="en-GB" sz="1400"/>
                            <m:t>∂</m:t>
                          </m:r>
                          <m:sSub>
                            <m:sSubPr>
                              <m:ctrlPr>
                                <a:rPr lang="en-GB" sz="1400" i="1"/>
                              </m:ctrlPr>
                            </m:sSubPr>
                            <m:e>
                              <m:r>
                                <a:rPr lang="en-GB" sz="1400" i="1"/>
                                <m:t>𝑤</m:t>
                              </m:r>
                            </m:e>
                            <m:sub>
                              <m:r>
                                <a:rPr lang="en-GB" sz="1400" i="1"/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GB" sz="1400" i="1"/>
                        <m:t>=</m:t>
                      </m:r>
                      <m:sSub>
                        <m:sSubPr>
                          <m:ctrlPr>
                            <a:rPr lang="en-GB" sz="1400" i="1"/>
                          </m:ctrlPr>
                        </m:sSubPr>
                        <m:e>
                          <m:r>
                            <a:rPr lang="en-GB" sz="1400" i="1"/>
                            <m:t>𝑥</m:t>
                          </m:r>
                        </m:e>
                        <m:sub>
                          <m:r>
                            <a:rPr lang="en-GB" sz="1400" i="1"/>
                            <m:t>1</m:t>
                          </m:r>
                        </m:sub>
                      </m:sSub>
                      <m:r>
                        <a:rPr lang="en-GB" sz="1400" i="1"/>
                        <m:t>×</m:t>
                      </m:r>
                      <m:f>
                        <m:fPr>
                          <m:ctrlPr>
                            <a:rPr lang="en-GB" sz="1400" i="1"/>
                          </m:ctrlPr>
                        </m:fPr>
                        <m:num>
                          <m:r>
                            <a:rPr lang="en-GB" sz="1400"/>
                            <m:t>∂</m:t>
                          </m:r>
                          <m:r>
                            <a:rPr lang="en-GB" sz="1400" i="1"/>
                            <m:t>𝐿</m:t>
                          </m:r>
                        </m:num>
                        <m:den>
                          <m:r>
                            <a:rPr lang="en-GB" sz="1400"/>
                            <m:t>∂</m:t>
                          </m:r>
                          <m:r>
                            <a:rPr lang="en-GB" sz="1400" i="1"/>
                            <m:t>𝑧</m:t>
                          </m:r>
                        </m:den>
                      </m:f>
                      <m:r>
                        <a:rPr lang="en-GB" sz="1400" i="1"/>
                        <m:t>=</m:t>
                      </m:r>
                      <m:sSub>
                        <m:sSubPr>
                          <m:ctrlPr>
                            <a:rPr lang="en-GB" sz="1400" i="1"/>
                          </m:ctrlPr>
                        </m:sSubPr>
                        <m:e>
                          <m:r>
                            <a:rPr lang="en-GB" sz="1400" i="1"/>
                            <m:t>𝑥</m:t>
                          </m:r>
                        </m:e>
                        <m:sub>
                          <m:r>
                            <a:rPr lang="en-GB" sz="1400" i="1"/>
                            <m:t>1</m:t>
                          </m:r>
                        </m:sub>
                      </m:sSub>
                      <m:r>
                        <a:rPr lang="en-GB" sz="1400" i="1"/>
                        <m:t>×</m:t>
                      </m:r>
                      <m:r>
                        <a:rPr lang="en-GB" sz="1400" i="1"/>
                        <m:t>𝑔𝑟𝑎</m:t>
                      </m:r>
                      <m:sSub>
                        <m:sSubPr>
                          <m:ctrlPr>
                            <a:rPr lang="en-GB" sz="1400" i="1"/>
                          </m:ctrlPr>
                        </m:sSubPr>
                        <m:e>
                          <m:r>
                            <a:rPr lang="en-GB" sz="1400" i="1"/>
                            <m:t>𝑑</m:t>
                          </m:r>
                        </m:e>
                        <m:sub>
                          <m:r>
                            <a:rPr lang="en-GB" sz="1400" i="1"/>
                            <m:t>h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−0.3944=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GB" sz="1400" smtClean="0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m:t>.07888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F93F30-3DF0-9F6C-C066-E95C83FF8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887345" y="1366763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E35CB-D8BC-EEC5-917B-56C13E533AAC}"/>
              </a:ext>
            </a:extLst>
          </p:cNvPr>
          <p:cNvSpPr txBox="1"/>
          <p:nvPr/>
        </p:nvSpPr>
        <p:spPr>
          <a:xfrm>
            <a:off x="9887345" y="1994426"/>
            <a:ext cx="2067104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(y- </a:t>
            </a:r>
            <a:r>
              <a:rPr lang="en-GB" sz="1680" dirty="0" err="1">
                <a:solidFill>
                  <a:srgbClr val="0070C0"/>
                </a:solidFill>
                <a:latin typeface="Gill Sans MT" panose="020B0502020104020203" pitchFamily="34" charset="77"/>
              </a:rPr>
              <a:t>y_predict</a:t>
            </a:r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) </a:t>
            </a:r>
          </a:p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      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01C9B-5E46-9423-61EF-00A630E97099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76B27-3971-9B8D-079F-CEFE49970771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D0D62-2EE6-1F7C-3F99-4B85DFDF9B84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B311E90-4CD5-7B12-E70E-87DDB3C99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B0A806-B651-E86F-0215-26103D75D989}"/>
              </a:ext>
            </a:extLst>
          </p:cNvPr>
          <p:cNvSpPr txBox="1"/>
          <p:nvPr/>
        </p:nvSpPr>
        <p:spPr>
          <a:xfrm>
            <a:off x="2805586" y="109595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D94EE4-35E9-39F4-3E66-E208F4048579}"/>
              </a:ext>
            </a:extLst>
          </p:cNvPr>
          <p:cNvSpPr txBox="1"/>
          <p:nvPr/>
        </p:nvSpPr>
        <p:spPr>
          <a:xfrm>
            <a:off x="2757995" y="1620648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12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90FF22-B972-76C4-DA25-D9590E732358}"/>
              </a:ext>
            </a:extLst>
          </p:cNvPr>
          <p:cNvSpPr txBox="1"/>
          <p:nvPr/>
        </p:nvSpPr>
        <p:spPr>
          <a:xfrm>
            <a:off x="2757995" y="2065915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13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C50D93-F84E-A695-9F57-99AB4DF6AD7C}"/>
              </a:ext>
            </a:extLst>
          </p:cNvPr>
          <p:cNvSpPr txBox="1"/>
          <p:nvPr/>
        </p:nvSpPr>
        <p:spPr>
          <a:xfrm>
            <a:off x="6441638" y="155143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21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</a:t>
            </a:r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3BCDFC-10C4-E97C-7DA7-1AF8A98FE7A2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3BCDFC-10C4-E97C-7DA7-1AF8A98F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8A71B0-044A-B790-2268-EC0D296C4811}"/>
              </a:ext>
            </a:extLst>
          </p:cNvPr>
          <p:cNvCxnSpPr>
            <a:cxnSpLocks/>
          </p:cNvCxnSpPr>
          <p:nvPr/>
        </p:nvCxnSpPr>
        <p:spPr>
          <a:xfrm flipV="1">
            <a:off x="2922428" y="1107027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B297C4-4C12-A784-66B3-38D6B4689DCB}"/>
              </a:ext>
            </a:extLst>
          </p:cNvPr>
          <p:cNvCxnSpPr>
            <a:cxnSpLocks/>
          </p:cNvCxnSpPr>
          <p:nvPr/>
        </p:nvCxnSpPr>
        <p:spPr>
          <a:xfrm flipV="1">
            <a:off x="4918896" y="111810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EDEDB8-3B05-32E3-0D91-AA54F38BF01C}"/>
              </a:ext>
            </a:extLst>
          </p:cNvPr>
          <p:cNvCxnSpPr>
            <a:cxnSpLocks/>
          </p:cNvCxnSpPr>
          <p:nvPr/>
        </p:nvCxnSpPr>
        <p:spPr>
          <a:xfrm flipV="1">
            <a:off x="8572428" y="109745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348D7F-6606-86BC-6031-81E344633117}"/>
              </a:ext>
            </a:extLst>
          </p:cNvPr>
          <p:cNvCxnSpPr>
            <a:cxnSpLocks/>
          </p:cNvCxnSpPr>
          <p:nvPr/>
        </p:nvCxnSpPr>
        <p:spPr>
          <a:xfrm flipV="1">
            <a:off x="9720815" y="1089982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CE5A43-BD33-3684-DFE6-4E237AFCDF05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FB19850-97B5-B4EE-800F-EA66412B93BD}"/>
              </a:ext>
            </a:extLst>
          </p:cNvPr>
          <p:cNvSpPr txBox="1"/>
          <p:nvPr/>
        </p:nvSpPr>
        <p:spPr>
          <a:xfrm>
            <a:off x="902476" y="800189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084498-AF41-6242-29F5-8E08F19AABB2}"/>
                  </a:ext>
                </a:extLst>
              </p:cNvPr>
              <p:cNvSpPr txBox="1"/>
              <p:nvPr/>
            </p:nvSpPr>
            <p:spPr>
              <a:xfrm>
                <a:off x="1900625" y="666290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084498-AF41-6242-29F5-8E08F19A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625" y="666290"/>
                <a:ext cx="2492982" cy="42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516CA2-11C3-3882-DA40-199F291EB83E}"/>
                  </a:ext>
                </a:extLst>
              </p:cNvPr>
              <p:cNvSpPr txBox="1"/>
              <p:nvPr/>
            </p:nvSpPr>
            <p:spPr>
              <a:xfrm>
                <a:off x="4100288" y="654624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516CA2-11C3-3882-DA40-199F291E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288" y="654624"/>
                <a:ext cx="2333059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403EC1F-ED32-B59B-4116-FB459BA29BD7}"/>
                  </a:ext>
                </a:extLst>
              </p:cNvPr>
              <p:cNvSpPr txBox="1"/>
              <p:nvPr/>
            </p:nvSpPr>
            <p:spPr>
              <a:xfrm>
                <a:off x="8478803" y="614013"/>
                <a:ext cx="655460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403EC1F-ED32-B59B-4116-FB459BA29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803" y="614013"/>
                <a:ext cx="655460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45D7B4-44F8-AA89-8221-C6455EAE1EE5}"/>
                  </a:ext>
                </a:extLst>
              </p:cNvPr>
              <p:cNvSpPr txBox="1"/>
              <p:nvPr/>
            </p:nvSpPr>
            <p:spPr>
              <a:xfrm>
                <a:off x="9652973" y="634961"/>
                <a:ext cx="61537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45D7B4-44F8-AA89-8221-C6455EAE1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973" y="634961"/>
                <a:ext cx="615376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505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887345" y="1366763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887345" y="1994426"/>
            <a:ext cx="140936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 – o)</a:t>
            </a:r>
            <a:r>
              <a:rPr lang="en-GB" sz="1680" baseline="30000" dirty="0">
                <a:solidFill>
                  <a:srgbClr val="0070C0"/>
                </a:solidFill>
                <a:latin typeface="Gill Sans MT" panose="020B0502020104020203" pitchFamily="34" charset="77"/>
              </a:rPr>
              <a:t>2</a:t>
            </a:r>
            <a:endParaRPr lang="en-GB" sz="168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3029587" y="1182351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4918896" y="117397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8572428" y="115332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9720815" y="114586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F8F067-F70A-5F10-3699-3B0A2251754C}"/>
              </a:ext>
            </a:extLst>
          </p:cNvPr>
          <p:cNvSpPr txBox="1"/>
          <p:nvPr/>
        </p:nvSpPr>
        <p:spPr>
          <a:xfrm>
            <a:off x="8200020" y="3093560"/>
            <a:ext cx="213231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 - grad_w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;</a:t>
            </a:r>
          </a:p>
          <a:p>
            <a:endParaRPr lang="en-GB" sz="1680" dirty="0">
              <a:latin typeface="Gill Sans MT" panose="020B0502020104020203" pitchFamily="34" charset="77"/>
            </a:endParaRPr>
          </a:p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 - grad_w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B851B-449E-34C1-B887-651AE71E3F89}"/>
                  </a:ext>
                </a:extLst>
              </p:cNvPr>
              <p:cNvSpPr txBox="1"/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4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400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1.16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=0.34×(−1.16)=</m:t>
                    </m:r>
                    <m:r>
                      <a:rPr lang="en-GB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−0.3944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</a:rPr>
                  <a:t> </a:t>
                </a:r>
                <a:r>
                  <a:rPr lang="en-GB" sz="1400" dirty="0">
                    <a:solidFill>
                      <a:srgbClr val="7030A0"/>
                    </a:solidFill>
                    <a:latin typeface="Gill Sans MT" panose="020B0502020104020203" pitchFamily="34" charset="77"/>
                  </a:rPr>
                  <a:t> </a:t>
                </a:r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b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/>
                          </m:ctrlPr>
                        </m:fPr>
                        <m:num>
                          <m:r>
                            <a:rPr lang="en-GB" sz="1400"/>
                            <m:t>∂</m:t>
                          </m:r>
                          <m:r>
                            <a:rPr lang="en-GB" sz="1400" i="1"/>
                            <m:t>𝐿</m:t>
                          </m:r>
                        </m:num>
                        <m:den>
                          <m:r>
                            <a:rPr lang="en-GB" sz="1400"/>
                            <m:t>∂</m:t>
                          </m:r>
                          <m:sSub>
                            <m:sSubPr>
                              <m:ctrlPr>
                                <a:rPr lang="en-GB" sz="1400" i="1"/>
                              </m:ctrlPr>
                            </m:sSubPr>
                            <m:e>
                              <m:r>
                                <a:rPr lang="en-GB" sz="1400" i="1"/>
                                <m:t>𝑤</m:t>
                              </m:r>
                            </m:e>
                            <m:sub>
                              <m:r>
                                <a:rPr lang="en-GB" sz="1400" i="1"/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GB" sz="1400" i="1"/>
                        <m:t>=</m:t>
                      </m:r>
                      <m:sSub>
                        <m:sSubPr>
                          <m:ctrlPr>
                            <a:rPr lang="en-GB" sz="1400" i="1"/>
                          </m:ctrlPr>
                        </m:sSubPr>
                        <m:e>
                          <m:r>
                            <a:rPr lang="en-GB" sz="1400" i="1"/>
                            <m:t>𝑥</m:t>
                          </m:r>
                        </m:e>
                        <m:sub>
                          <m:r>
                            <a:rPr lang="en-GB" sz="1400" i="1"/>
                            <m:t>1</m:t>
                          </m:r>
                        </m:sub>
                      </m:sSub>
                      <m:r>
                        <a:rPr lang="en-GB" sz="1400" i="1"/>
                        <m:t>×</m:t>
                      </m:r>
                      <m:f>
                        <m:fPr>
                          <m:ctrlPr>
                            <a:rPr lang="en-GB" sz="1400" i="1"/>
                          </m:ctrlPr>
                        </m:fPr>
                        <m:num>
                          <m:r>
                            <a:rPr lang="en-GB" sz="1400"/>
                            <m:t>∂</m:t>
                          </m:r>
                          <m:r>
                            <a:rPr lang="en-GB" sz="1400" i="1"/>
                            <m:t>𝐿</m:t>
                          </m:r>
                        </m:num>
                        <m:den>
                          <m:r>
                            <a:rPr lang="en-GB" sz="1400"/>
                            <m:t>∂</m:t>
                          </m:r>
                          <m:r>
                            <a:rPr lang="en-GB" sz="1400" i="1"/>
                            <m:t>𝑧</m:t>
                          </m:r>
                        </m:den>
                      </m:f>
                      <m:r>
                        <a:rPr lang="en-GB" sz="1400" i="1"/>
                        <m:t>=</m:t>
                      </m:r>
                      <m:sSub>
                        <m:sSubPr>
                          <m:ctrlPr>
                            <a:rPr lang="en-GB" sz="1400" i="1"/>
                          </m:ctrlPr>
                        </m:sSubPr>
                        <m:e>
                          <m:r>
                            <a:rPr lang="en-GB" sz="1400" i="1"/>
                            <m:t>𝑥</m:t>
                          </m:r>
                        </m:e>
                        <m:sub>
                          <m:r>
                            <a:rPr lang="en-GB" sz="1400" i="1"/>
                            <m:t>1</m:t>
                          </m:r>
                        </m:sub>
                      </m:sSub>
                      <m:r>
                        <a:rPr lang="en-GB" sz="1400" i="1"/>
                        <m:t>×</m:t>
                      </m:r>
                      <m:r>
                        <a:rPr lang="en-GB" sz="1400" i="1"/>
                        <m:t>𝑔𝑟𝑎</m:t>
                      </m:r>
                      <m:sSub>
                        <m:sSubPr>
                          <m:ctrlPr>
                            <a:rPr lang="en-GB" sz="1400" i="1"/>
                          </m:ctrlPr>
                        </m:sSubPr>
                        <m:e>
                          <m:r>
                            <a:rPr lang="en-GB" sz="1400" i="1"/>
                            <m:t>𝑑</m:t>
                          </m:r>
                        </m:e>
                        <m:sub>
                          <m:r>
                            <a:rPr lang="en-GB" sz="1400" i="1"/>
                            <m:t>h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−0.3944=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GB" sz="1400" smtClean="0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m:t>.07888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2B851B-449E-34C1-B887-651AE71E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DE9DB0C-AE19-CEA3-7374-E9D36C707E51}"/>
              </a:ext>
            </a:extLst>
          </p:cNvPr>
          <p:cNvSpPr txBox="1"/>
          <p:nvPr/>
        </p:nvSpPr>
        <p:spPr>
          <a:xfrm>
            <a:off x="2805586" y="109595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850B6-2832-876D-ABE3-7BAD9F3B81DA}"/>
              </a:ext>
            </a:extLst>
          </p:cNvPr>
          <p:cNvSpPr txBox="1"/>
          <p:nvPr/>
        </p:nvSpPr>
        <p:spPr>
          <a:xfrm>
            <a:off x="2757995" y="1620648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12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06107D-0532-EA8D-6515-B95EE71E99EF}"/>
              </a:ext>
            </a:extLst>
          </p:cNvPr>
          <p:cNvSpPr txBox="1"/>
          <p:nvPr/>
        </p:nvSpPr>
        <p:spPr>
          <a:xfrm>
            <a:off x="2757995" y="2065915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13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BA2683-2408-56AC-D2BE-F6BCBB01A739}"/>
              </a:ext>
            </a:extLst>
          </p:cNvPr>
          <p:cNvSpPr txBox="1"/>
          <p:nvPr/>
        </p:nvSpPr>
        <p:spPr>
          <a:xfrm>
            <a:off x="6441638" y="1551430"/>
            <a:ext cx="87075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solidFill>
                  <a:srgbClr val="FF0000"/>
                </a:solidFill>
                <a:latin typeface="Gill Sans MT" panose="020B0502020104020203" pitchFamily="34" charset="77"/>
              </a:rPr>
              <a:t>21</a:t>
            </a:r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=</a:t>
            </a:r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384C7-BE49-ABB8-80E7-33D980F0151E}"/>
              </a:ext>
            </a:extLst>
          </p:cNvPr>
          <p:cNvSpPr txBox="1"/>
          <p:nvPr/>
        </p:nvSpPr>
        <p:spPr>
          <a:xfrm>
            <a:off x="8164022" y="4423508"/>
            <a:ext cx="25427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Gill Sans MT" panose="020B0502020104020203" pitchFamily="34" charset="77"/>
              </a:rPr>
              <a:t>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  <a:r>
              <a:rPr lang="en-GB" sz="1600" dirty="0">
                <a:latin typeface="Gill Sans MT" panose="020B0502020104020203" pitchFamily="34" charset="77"/>
              </a:rPr>
              <a:t> = 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  <a:r>
              <a:rPr lang="en-GB" sz="1600" dirty="0">
                <a:latin typeface="Gill Sans MT" panose="020B0502020104020203" pitchFamily="34" charset="77"/>
              </a:rPr>
              <a:t> - grad_w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</a:p>
          <a:p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w</a:t>
            </a:r>
            <a:r>
              <a:rPr lang="en-GB" sz="1600" baseline="-25000" dirty="0">
                <a:solidFill>
                  <a:srgbClr val="7030A0"/>
                </a:solidFill>
                <a:latin typeface="Gill Sans MT" panose="020B0502020104020203" pitchFamily="34" charset="77"/>
              </a:rPr>
              <a:t>11</a:t>
            </a:r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 = 0.2 – (-0.07888)</a:t>
            </a:r>
          </a:p>
          <a:p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        = 0.27888</a:t>
            </a:r>
          </a:p>
          <a:p>
            <a:endParaRPr lang="en-GB" sz="18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092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1BFF80-518D-924B-9D32-CA06E4BBE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vs biological neuron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F9BDE-5AA1-D34F-B323-FFA871F7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80F9-0E08-3C4F-9F14-79BF2B78232D}" type="slidenum">
              <a:rPr lang="en-GB" altLang="en-US" smtClean="0"/>
              <a:pPr/>
              <a:t>4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DD9C38-12C6-A447-81EA-366049D95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149054"/>
            <a:ext cx="4410470" cy="231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09895E8-71E6-0D4C-8783-03D46CD33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" t="4907" r="9271" b="9242"/>
          <a:stretch/>
        </p:blipFill>
        <p:spPr>
          <a:xfrm>
            <a:off x="3791745" y="3564769"/>
            <a:ext cx="3960440" cy="300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59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D04B-63E2-2102-E151-FA24237B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8111A-C574-1A6E-5B30-13CB1C39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F5F30-DA14-6844-684F-7A1579FC201D}"/>
              </a:ext>
            </a:extLst>
          </p:cNvPr>
          <p:cNvSpPr txBox="1"/>
          <p:nvPr/>
        </p:nvSpPr>
        <p:spPr>
          <a:xfrm>
            <a:off x="1314839" y="1116014"/>
            <a:ext cx="29206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816F-BECC-D34B-A88B-28298BB311EF}"/>
              </a:ext>
            </a:extLst>
          </p:cNvPr>
          <p:cNvSpPr txBox="1"/>
          <p:nvPr/>
        </p:nvSpPr>
        <p:spPr>
          <a:xfrm>
            <a:off x="1158240" y="1803796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92BFC-ECEA-C627-0DB9-B262B993C1D9}"/>
              </a:ext>
            </a:extLst>
          </p:cNvPr>
          <p:cNvSpPr txBox="1"/>
          <p:nvPr/>
        </p:nvSpPr>
        <p:spPr>
          <a:xfrm>
            <a:off x="1177308" y="251814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0.3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42043D7-A979-D261-24DE-02997A02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12644" r="2123"/>
          <a:stretch/>
        </p:blipFill>
        <p:spPr>
          <a:xfrm>
            <a:off x="1655702" y="1017149"/>
            <a:ext cx="7624614" cy="1942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8AD8A1-8A5C-C7DA-F1F8-9791963A929F}"/>
              </a:ext>
            </a:extLst>
          </p:cNvPr>
          <p:cNvSpPr txBox="1"/>
          <p:nvPr/>
        </p:nvSpPr>
        <p:spPr>
          <a:xfrm>
            <a:off x="3071664" y="1116014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0136F-474A-B210-2517-5B108B8502F3}"/>
              </a:ext>
            </a:extLst>
          </p:cNvPr>
          <p:cNvSpPr txBox="1"/>
          <p:nvPr/>
        </p:nvSpPr>
        <p:spPr>
          <a:xfrm>
            <a:off x="3029587" y="1619131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C4C71-EE04-E744-A4E9-FA978271D3DE}"/>
              </a:ext>
            </a:extLst>
          </p:cNvPr>
          <p:cNvSpPr txBox="1"/>
          <p:nvPr/>
        </p:nvSpPr>
        <p:spPr>
          <a:xfrm>
            <a:off x="3029587" y="2063807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FF0000"/>
                </a:solidFill>
                <a:latin typeface="Gill Sans MT" panose="020B0502020104020203" pitchFamily="34" charset="77"/>
              </a:rPr>
              <a:t>0.3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7F570-180A-A3C9-10C3-EDB5A50E4CCC}"/>
              </a:ext>
            </a:extLst>
          </p:cNvPr>
          <p:cNvSpPr txBox="1"/>
          <p:nvPr/>
        </p:nvSpPr>
        <p:spPr>
          <a:xfrm>
            <a:off x="6441638" y="1551430"/>
            <a:ext cx="4459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7030A0"/>
                </a:solidFill>
                <a:latin typeface="Gill Sans MT" panose="020B0502020104020203" pitchFamily="34" charset="77"/>
              </a:rPr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01A993-2417-1A73-8C41-EF37BD2C78EA}"/>
              </a:ext>
            </a:extLst>
          </p:cNvPr>
          <p:cNvSpPr txBox="1"/>
          <p:nvPr/>
        </p:nvSpPr>
        <p:spPr>
          <a:xfrm>
            <a:off x="9887345" y="1366763"/>
            <a:ext cx="167385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y = 0.75 (output)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A7967-BE35-E2F6-272E-79E58CCFFFA0}"/>
              </a:ext>
            </a:extLst>
          </p:cNvPr>
          <p:cNvSpPr txBox="1"/>
          <p:nvPr/>
        </p:nvSpPr>
        <p:spPr>
          <a:xfrm>
            <a:off x="750076" y="836713"/>
            <a:ext cx="62549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D38C2-C588-13A7-DAAF-38DA4454E1E3}"/>
              </a:ext>
            </a:extLst>
          </p:cNvPr>
          <p:cNvSpPr txBox="1"/>
          <p:nvPr/>
        </p:nvSpPr>
        <p:spPr>
          <a:xfrm>
            <a:off x="9887345" y="1994426"/>
            <a:ext cx="144462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solidFill>
                  <a:srgbClr val="0070C0"/>
                </a:solidFill>
                <a:latin typeface="Gill Sans MT" panose="020B0502020104020203" pitchFamily="34" charset="77"/>
              </a:rPr>
              <a:t>loss = (y – o)2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/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19557-CDC6-DBDC-9F8A-9EFBB4CD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9" y="2407885"/>
                <a:ext cx="2128477" cy="4005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/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5BF9CD-C608-277F-49EE-2EA1FBD6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52" y="796618"/>
                <a:ext cx="2492982" cy="42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/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B359D1-0555-0477-41EA-3939E669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16" y="796618"/>
                <a:ext cx="2333059" cy="42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/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6C0D1D-7E25-1074-B160-ED550538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46" y="745797"/>
                <a:ext cx="5537436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/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6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7CE28F-0DCB-3B48-E871-A7A6F46FC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344" y="771208"/>
                <a:ext cx="5537436" cy="424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8A003F-E169-41B4-2035-EAD313EA755A}"/>
              </a:ext>
            </a:extLst>
          </p:cNvPr>
          <p:cNvCxnSpPr>
            <a:cxnSpLocks/>
          </p:cNvCxnSpPr>
          <p:nvPr/>
        </p:nvCxnSpPr>
        <p:spPr>
          <a:xfrm flipV="1">
            <a:off x="3029587" y="1182351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E41D3-EE72-3591-6760-0B599728D343}"/>
              </a:ext>
            </a:extLst>
          </p:cNvPr>
          <p:cNvCxnSpPr>
            <a:cxnSpLocks/>
          </p:cNvCxnSpPr>
          <p:nvPr/>
        </p:nvCxnSpPr>
        <p:spPr>
          <a:xfrm flipV="1">
            <a:off x="4918896" y="117397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8EB45F-7CC0-7C63-6756-0C92411B5C59}"/>
              </a:ext>
            </a:extLst>
          </p:cNvPr>
          <p:cNvCxnSpPr>
            <a:cxnSpLocks/>
          </p:cNvCxnSpPr>
          <p:nvPr/>
        </p:nvCxnSpPr>
        <p:spPr>
          <a:xfrm flipV="1">
            <a:off x="8572428" y="1153328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2C92F-C155-DBA1-0CA5-8500CE3A7A5F}"/>
              </a:ext>
            </a:extLst>
          </p:cNvPr>
          <p:cNvCxnSpPr>
            <a:cxnSpLocks/>
          </p:cNvCxnSpPr>
          <p:nvPr/>
        </p:nvCxnSpPr>
        <p:spPr>
          <a:xfrm flipV="1">
            <a:off x="9720815" y="1145860"/>
            <a:ext cx="561835" cy="66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CF997-E723-0F70-4C73-9349D7DDED01}"/>
              </a:ext>
            </a:extLst>
          </p:cNvPr>
          <p:cNvCxnSpPr>
            <a:cxnSpLocks/>
          </p:cNvCxnSpPr>
          <p:nvPr/>
        </p:nvCxnSpPr>
        <p:spPr>
          <a:xfrm flipH="1">
            <a:off x="7059045" y="2363758"/>
            <a:ext cx="581303" cy="0"/>
          </a:xfrm>
          <a:prstGeom prst="straightConnector1">
            <a:avLst/>
          </a:prstGeom>
          <a:ln>
            <a:solidFill>
              <a:srgbClr val="FF66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F8F067-F70A-5F10-3699-3B0A2251754C}"/>
              </a:ext>
            </a:extLst>
          </p:cNvPr>
          <p:cNvSpPr txBox="1"/>
          <p:nvPr/>
        </p:nvSpPr>
        <p:spPr>
          <a:xfrm>
            <a:off x="7978407" y="4199623"/>
            <a:ext cx="36150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</a:t>
            </a:r>
            <a:r>
              <a:rPr lang="en-GB" sz="1680" baseline="-25000" dirty="0">
                <a:latin typeface="Gill Sans MT" panose="020B0502020104020203" pitchFamily="34" charset="77"/>
              </a:rPr>
              <a:t>11</a:t>
            </a:r>
            <a:r>
              <a:rPr lang="en-GB" sz="1680" dirty="0">
                <a:latin typeface="Gill Sans MT" panose="020B0502020104020203" pitchFamily="34" charset="77"/>
              </a:rPr>
              <a:t>)</a:t>
            </a:r>
          </a:p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</a:t>
            </a:r>
            <a:r>
              <a:rPr lang="en-GB" sz="1680" baseline="-25000" dirty="0">
                <a:latin typeface="Gill Sans MT" panose="020B0502020104020203" pitchFamily="34" charset="77"/>
              </a:rPr>
              <a:t>12</a:t>
            </a:r>
            <a:r>
              <a:rPr lang="en-GB" sz="1680" dirty="0">
                <a:latin typeface="Gill Sans MT" panose="020B0502020104020203" pitchFamily="34" charset="77"/>
              </a:rPr>
              <a:t>)</a:t>
            </a:r>
          </a:p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13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13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</a:t>
            </a:r>
            <a:r>
              <a:rPr lang="en-GB" sz="1680" baseline="-25000" dirty="0">
                <a:latin typeface="Gill Sans MT" panose="020B0502020104020203" pitchFamily="34" charset="77"/>
              </a:rPr>
              <a:t>13</a:t>
            </a:r>
            <a:r>
              <a:rPr lang="en-GB" sz="1680" dirty="0">
                <a:latin typeface="Gill Sans MT" panose="020B0502020104020203" pitchFamily="34" charset="77"/>
              </a:rPr>
              <a:t>)</a:t>
            </a:r>
          </a:p>
          <a:p>
            <a:endParaRPr lang="en-GB" sz="1680" dirty="0">
              <a:latin typeface="Gill Sans MT" panose="020B0502020104020203" pitchFamily="34" charset="77"/>
            </a:endParaRPr>
          </a:p>
          <a:p>
            <a:r>
              <a:rPr lang="en-GB" sz="1680" dirty="0">
                <a:latin typeface="Gill Sans MT" panose="020B0502020104020203" pitchFamily="34" charset="77"/>
              </a:rPr>
              <a:t>w</a:t>
            </a:r>
            <a:r>
              <a:rPr lang="en-GB" sz="1680" baseline="-25000" dirty="0">
                <a:latin typeface="Gill Sans MT" panose="020B0502020104020203" pitchFamily="34" charset="77"/>
              </a:rPr>
              <a:t>21</a:t>
            </a:r>
            <a:r>
              <a:rPr lang="en-GB" sz="1680" dirty="0">
                <a:latin typeface="Gill Sans MT" panose="020B0502020104020203" pitchFamily="34" charset="77"/>
              </a:rPr>
              <a:t> = w</a:t>
            </a:r>
            <a:r>
              <a:rPr lang="en-GB" sz="1680" baseline="-25000" dirty="0">
                <a:latin typeface="Gill Sans MT" panose="020B0502020104020203" pitchFamily="34" charset="77"/>
              </a:rPr>
              <a:t>22</a:t>
            </a:r>
            <a:r>
              <a:rPr lang="en-GB" sz="1680" dirty="0">
                <a:latin typeface="Gill Sans MT" panose="020B0502020104020203" pitchFamily="34" charset="77"/>
              </a:rPr>
              <a:t> – (</a:t>
            </a:r>
            <a:r>
              <a:rPr lang="en-GB" sz="1680" dirty="0" err="1">
                <a:latin typeface="Gill Sans MT" panose="020B0502020104020203" pitchFamily="34" charset="77"/>
              </a:rPr>
              <a:t>learning_rate</a:t>
            </a:r>
            <a:r>
              <a:rPr lang="en-GB" sz="1680" dirty="0">
                <a:latin typeface="Gill Sans MT" panose="020B0502020104020203" pitchFamily="34" charset="77"/>
              </a:rPr>
              <a:t> * grad_w</a:t>
            </a:r>
            <a:r>
              <a:rPr lang="en-GB" sz="1680" baseline="-25000" dirty="0">
                <a:latin typeface="Gill Sans MT" panose="020B0502020104020203" pitchFamily="34" charset="77"/>
              </a:rPr>
              <a:t>22</a:t>
            </a:r>
            <a:r>
              <a:rPr lang="en-GB" sz="1680" dirty="0">
                <a:latin typeface="Gill Sans MT" panose="020B0502020104020203" pitchFamily="34" charset="77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ECE0A8-4B98-4C0A-2304-90F5B4DEF98C}"/>
                  </a:ext>
                </a:extLst>
              </p:cNvPr>
              <p:cNvSpPr txBox="1"/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0.34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0, 0.34</m:t>
                              </m:r>
                            </m:e>
                          </m:d>
                        </m:e>
                      </m:func>
                      <m:r>
                        <a:rPr lang="en-GB" sz="1400" i="1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=0.34 × 0.5</m:t>
                      </m:r>
                      <m:r>
                        <a:rPr lang="en-GB" sz="1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0.17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(0.75−0.17)</m:t>
                          </m:r>
                        </m:e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400">
                          <a:latin typeface="Gill Sans MT" panose="020B0502020104020203" pitchFamily="34" charset="77"/>
                        </a:rPr>
                        <m:t>0.3364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𝑔𝑟𝑎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× 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0.75 −0.17</m:t>
                          </m:r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1.16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i="1" dirty="0">
                  <a:latin typeface="Gill Sans MT" panose="020B0502020104020203" pitchFamily="34" charset="77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1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=0.34×(−1.16)=</m:t>
                    </m:r>
                    <m:r>
                      <a:rPr lang="en-GB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−0.39</m:t>
                    </m:r>
                    <m:r>
                      <a:rPr lang="en-GB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44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Gill Sans MT" panose="020B0502020104020203" pitchFamily="34" charset="77"/>
                  </a:rPr>
                  <a:t> </a:t>
                </a:r>
                <a:endParaRPr lang="en-GB" sz="1400" dirty="0">
                  <a:latin typeface="Gill Sans MT" panose="020B0502020104020203" pitchFamily="34" charset="77"/>
                </a:endParaRPr>
              </a:p>
              <a:p>
                <a:endParaRPr lang="en-GB" sz="1400" b="1" dirty="0">
                  <a:latin typeface="Gill Sans MT" panose="020B0502020104020203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/>
                          </m:ctrlPr>
                        </m:fPr>
                        <m:num>
                          <m:r>
                            <a:rPr lang="en-GB" sz="1400"/>
                            <m:t>∂</m:t>
                          </m:r>
                          <m:r>
                            <a:rPr lang="en-GB" sz="1400" i="1"/>
                            <m:t>𝐿</m:t>
                          </m:r>
                        </m:num>
                        <m:den>
                          <m:r>
                            <a:rPr lang="en-GB" sz="1400"/>
                            <m:t>∂</m:t>
                          </m:r>
                          <m:sSub>
                            <m:sSubPr>
                              <m:ctrlPr>
                                <a:rPr lang="en-GB" sz="1400" i="1"/>
                              </m:ctrlPr>
                            </m:sSubPr>
                            <m:e>
                              <m:r>
                                <a:rPr lang="en-GB" sz="1400" i="1"/>
                                <m:t>𝑤</m:t>
                              </m:r>
                            </m:e>
                            <m:sub>
                              <m:r>
                                <a:rPr lang="en-GB" sz="1400" i="1"/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GB" sz="1400" i="1"/>
                        <m:t>=</m:t>
                      </m:r>
                      <m:sSub>
                        <m:sSubPr>
                          <m:ctrlPr>
                            <a:rPr lang="en-GB" sz="1400" i="1"/>
                          </m:ctrlPr>
                        </m:sSubPr>
                        <m:e>
                          <m:r>
                            <a:rPr lang="en-GB" sz="1400" i="1"/>
                            <m:t>𝑥</m:t>
                          </m:r>
                        </m:e>
                        <m:sub>
                          <m:r>
                            <a:rPr lang="en-GB" sz="1400" i="1"/>
                            <m:t>1</m:t>
                          </m:r>
                        </m:sub>
                      </m:sSub>
                      <m:r>
                        <a:rPr lang="en-GB" sz="1400" i="1"/>
                        <m:t>×</m:t>
                      </m:r>
                      <m:f>
                        <m:fPr>
                          <m:ctrlPr>
                            <a:rPr lang="en-GB" sz="1400" i="1"/>
                          </m:ctrlPr>
                        </m:fPr>
                        <m:num>
                          <m:r>
                            <a:rPr lang="en-GB" sz="1400"/>
                            <m:t>∂</m:t>
                          </m:r>
                          <m:r>
                            <a:rPr lang="en-GB" sz="1400" i="1"/>
                            <m:t>𝐿</m:t>
                          </m:r>
                        </m:num>
                        <m:den>
                          <m:r>
                            <a:rPr lang="en-GB" sz="1400"/>
                            <m:t>∂</m:t>
                          </m:r>
                          <m:r>
                            <a:rPr lang="en-GB" sz="1400" i="1"/>
                            <m:t>𝑧</m:t>
                          </m:r>
                        </m:den>
                      </m:f>
                      <m:r>
                        <a:rPr lang="en-GB" sz="1400" i="1"/>
                        <m:t>=</m:t>
                      </m:r>
                      <m:sSub>
                        <m:sSubPr>
                          <m:ctrlPr>
                            <a:rPr lang="en-GB" sz="1400" i="1"/>
                          </m:ctrlPr>
                        </m:sSubPr>
                        <m:e>
                          <m:r>
                            <a:rPr lang="en-GB" sz="1400" i="1"/>
                            <m:t>𝑥</m:t>
                          </m:r>
                        </m:e>
                        <m:sub>
                          <m:r>
                            <a:rPr lang="en-GB" sz="1400" i="1"/>
                            <m:t>1</m:t>
                          </m:r>
                        </m:sub>
                      </m:sSub>
                      <m:r>
                        <a:rPr lang="en-GB" sz="1400" i="1"/>
                        <m:t>×</m:t>
                      </m:r>
                      <m:r>
                        <a:rPr lang="en-GB" sz="1400" i="1"/>
                        <m:t>𝑔𝑟𝑎</m:t>
                      </m:r>
                      <m:sSub>
                        <m:sSubPr>
                          <m:ctrlPr>
                            <a:rPr lang="en-GB" sz="1400" i="1"/>
                          </m:ctrlPr>
                        </m:sSubPr>
                        <m:e>
                          <m:r>
                            <a:rPr lang="en-GB" sz="1400" i="1"/>
                            <m:t>𝑑</m:t>
                          </m:r>
                        </m:e>
                        <m:sub>
                          <m:r>
                            <a:rPr lang="en-GB" sz="1400" i="1"/>
                            <m:t>h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−0.3944=</m:t>
                      </m:r>
                      <m:r>
                        <a:rPr lang="en-GB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GB" sz="1400" smtClean="0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m:t>.07888</m:t>
                      </m:r>
                    </m:oMath>
                  </m:oMathPara>
                </a14:m>
                <a:endParaRPr lang="en-GB" sz="1400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ECE0A8-4B98-4C0A-2304-90F5B4DEF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1" y="3093561"/>
                <a:ext cx="6432723" cy="33062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73714E0-AB69-5933-23EB-8EB76F293826}"/>
              </a:ext>
            </a:extLst>
          </p:cNvPr>
          <p:cNvSpPr txBox="1"/>
          <p:nvPr/>
        </p:nvSpPr>
        <p:spPr>
          <a:xfrm>
            <a:off x="7945722" y="3214842"/>
            <a:ext cx="25427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Gill Sans MT" panose="020B0502020104020203" pitchFamily="34" charset="77"/>
              </a:rPr>
              <a:t>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  <a:r>
              <a:rPr lang="en-GB" sz="1600" dirty="0">
                <a:latin typeface="Gill Sans MT" panose="020B0502020104020203" pitchFamily="34" charset="77"/>
              </a:rPr>
              <a:t> = 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  <a:r>
              <a:rPr lang="en-GB" sz="1600" dirty="0">
                <a:latin typeface="Gill Sans MT" panose="020B0502020104020203" pitchFamily="34" charset="77"/>
              </a:rPr>
              <a:t> - grad_w</a:t>
            </a:r>
            <a:r>
              <a:rPr lang="en-GB" sz="1600" baseline="-25000" dirty="0">
                <a:latin typeface="Gill Sans MT" panose="020B0502020104020203" pitchFamily="34" charset="77"/>
              </a:rPr>
              <a:t>11</a:t>
            </a:r>
          </a:p>
          <a:p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w</a:t>
            </a:r>
            <a:r>
              <a:rPr lang="en-GB" sz="1600" baseline="-25000" dirty="0">
                <a:solidFill>
                  <a:srgbClr val="7030A0"/>
                </a:solidFill>
                <a:latin typeface="Gill Sans MT" panose="020B0502020104020203" pitchFamily="34" charset="77"/>
              </a:rPr>
              <a:t>11</a:t>
            </a:r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 = 0.2 – (-0.07888)</a:t>
            </a:r>
          </a:p>
          <a:p>
            <a:r>
              <a:rPr lang="en-GB" sz="1600" dirty="0">
                <a:solidFill>
                  <a:srgbClr val="7030A0"/>
                </a:solidFill>
                <a:latin typeface="Gill Sans MT" panose="020B0502020104020203" pitchFamily="34" charset="77"/>
              </a:rPr>
              <a:t>        = 0.27888</a:t>
            </a:r>
          </a:p>
          <a:p>
            <a:endParaRPr lang="en-GB" sz="18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5289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B78B3-1817-653F-3C13-C2B2939A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662C5-EC6C-0D28-BEB8-27B5775B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learning rate is a hyperparameter that controls the change in weights in neural networks based on the gradient. </a:t>
            </a:r>
          </a:p>
          <a:p>
            <a:r>
              <a:rPr lang="en-GB" dirty="0"/>
              <a:t>The learning rate scales the magnitude of weight updates. </a:t>
            </a:r>
          </a:p>
          <a:p>
            <a:endParaRPr lang="en-GB" dirty="0"/>
          </a:p>
          <a:p>
            <a:r>
              <a:rPr lang="en-GB" dirty="0"/>
              <a:t>For example: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38420-F27C-0888-6A18-B059A78D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3A7BE-97E2-728D-F05C-0426D8BD2B23}"/>
              </a:ext>
            </a:extLst>
          </p:cNvPr>
          <p:cNvSpPr txBox="1"/>
          <p:nvPr/>
        </p:nvSpPr>
        <p:spPr>
          <a:xfrm>
            <a:off x="1948339" y="4120277"/>
            <a:ext cx="3677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ill Sans MT" panose="020B0502020104020203" pitchFamily="34" charset="77"/>
              </a:rPr>
              <a:t>w1 = w1 – (</a:t>
            </a:r>
            <a:r>
              <a:rPr lang="en-GB" dirty="0" err="1">
                <a:latin typeface="Gill Sans MT" panose="020B0502020104020203" pitchFamily="34" charset="77"/>
              </a:rPr>
              <a:t>learning_rate</a:t>
            </a:r>
            <a:r>
              <a:rPr lang="en-GB" dirty="0">
                <a:latin typeface="Gill Sans MT" panose="020B0502020104020203" pitchFamily="34" charset="77"/>
              </a:rPr>
              <a:t> * grad_w1)</a:t>
            </a:r>
          </a:p>
          <a:p>
            <a:endParaRPr lang="en-GB" dirty="0">
              <a:latin typeface="Gill Sans MT" panose="020B0502020104020203" pitchFamily="34" charset="77"/>
            </a:endParaRPr>
          </a:p>
          <a:p>
            <a:r>
              <a:rPr lang="en-GB" dirty="0">
                <a:latin typeface="Gill Sans MT" panose="020B0502020104020203" pitchFamily="34" charset="77"/>
              </a:rPr>
              <a:t>w2 = w2 – (</a:t>
            </a:r>
            <a:r>
              <a:rPr lang="en-GB" dirty="0" err="1">
                <a:latin typeface="Gill Sans MT" panose="020B0502020104020203" pitchFamily="34" charset="77"/>
              </a:rPr>
              <a:t>learning_rate</a:t>
            </a:r>
            <a:r>
              <a:rPr lang="en-GB" dirty="0">
                <a:latin typeface="Gill Sans MT" panose="020B0502020104020203" pitchFamily="34" charset="77"/>
              </a:rPr>
              <a:t> * grad_w2)</a:t>
            </a:r>
          </a:p>
        </p:txBody>
      </p:sp>
    </p:spTree>
    <p:extLst>
      <p:ext uri="{BB962C8B-B14F-4D97-AF65-F5344CB8AC3E}">
        <p14:creationId xmlns:p14="http://schemas.microsoft.com/office/powerpoint/2010/main" val="1133327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F4BE-8B93-9230-1ECF-BAED0728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choose a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3205-9F83-CE59-EF1A-E1D03E8FD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There are various ways to choose and optimise the learning rate.</a:t>
            </a:r>
          </a:p>
          <a:p>
            <a:r>
              <a:rPr lang="en-GB" sz="2000" dirty="0"/>
              <a:t>A simple approach is to start with a relatively large value (e.g. 0.01 or 0.1) and then (exponentially) reduce it over iterations.</a:t>
            </a:r>
          </a:p>
          <a:p>
            <a:r>
              <a:rPr lang="en-GB" sz="2000" dirty="0"/>
              <a:t>With dynamic learning rates, if the learning rate decreases too rapidly, it can affect network convergence (i.e., finding an optimal solution). </a:t>
            </a:r>
          </a:p>
          <a:p>
            <a:r>
              <a:rPr lang="en-GB" sz="2000" dirty="0"/>
              <a:t>If (a large) learning rate changes too slowly, the network may fail to converge to a good enough solution since noise (noise in samples that causes noisy gradients) could keep on driving the network away from an optimal solution.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7FDCA-57B8-B87B-D91D-2F70CFA6E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39827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C6A0-858F-E282-9E35-4E6CC503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Exploding and vanishing gradients*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7EE39-EA94-1B58-26E9-9030AC8B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9C6428B-9917-8361-B743-2FBA4824D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3521"/>
          <a:stretch/>
        </p:blipFill>
        <p:spPr>
          <a:xfrm>
            <a:off x="6487871" y="1361393"/>
            <a:ext cx="5510795" cy="3147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244E3-3A8C-F7FE-6E1F-F003BA961146}"/>
              </a:ext>
            </a:extLst>
          </p:cNvPr>
          <p:cNvSpPr txBox="1"/>
          <p:nvPr/>
        </p:nvSpPr>
        <p:spPr>
          <a:xfrm>
            <a:off x="712849" y="1409176"/>
            <a:ext cx="55426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The objective function </a:t>
            </a:r>
            <a:r>
              <a:rPr lang="en-GB" dirty="0">
                <a:solidFill>
                  <a:srgbClr val="000000"/>
                </a:solidFill>
                <a:latin typeface="Gill Sans MT" panose="020B0502020104020203" pitchFamily="34" charset="77"/>
              </a:rPr>
              <a:t>for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 highly nonlinear deep neural networks or recurrent neural networks often contains sharp nonlinearities in parameter space resulting from the multiplication of several parameters. </a:t>
            </a:r>
          </a:p>
          <a:p>
            <a:pPr algn="l"/>
            <a:endParaRPr lang="en-GB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These nonlinearities give rise to very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high derivatives in some places. </a:t>
            </a:r>
          </a:p>
          <a:p>
            <a:pPr algn="l"/>
            <a:endParaRPr lang="en-GB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When the parameters get close to such a cliff region, a gradient descent update can catapult the parameters very far, possibly losing most of the optimisation work that has been done.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50982-F5B3-7017-EB9A-D124874CF39E}"/>
              </a:ext>
            </a:extLst>
          </p:cNvPr>
          <p:cNvSpPr txBox="1"/>
          <p:nvPr/>
        </p:nvSpPr>
        <p:spPr>
          <a:xfrm>
            <a:off x="609600" y="6261677"/>
            <a:ext cx="7574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</a:t>
            </a:r>
            <a:r>
              <a:rPr lang="en-GB" sz="1000" dirty="0">
                <a:latin typeface="Gill Sans MT" panose="020B0502020104020203" pitchFamily="34" charset="77"/>
                <a:hlinkClick r:id="rId3"/>
              </a:rPr>
              <a:t>https://www.deeplearningbook.org/contents/optimization.html</a:t>
            </a:r>
            <a:endParaRPr lang="en-GB" sz="1000" dirty="0">
              <a:latin typeface="Gill Sans MT" panose="020B0502020104020203" pitchFamily="34" charset="77"/>
            </a:endParaRPr>
          </a:p>
          <a:p>
            <a:r>
              <a:rPr lang="en-GB" sz="1000" dirty="0">
                <a:latin typeface="Gill Sans MT" panose="020B0502020104020203" pitchFamily="34" charset="77"/>
              </a:rPr>
              <a:t>Original figure from (</a:t>
            </a:r>
            <a:r>
              <a:rPr lang="en-GB" sz="1000" dirty="0" err="1">
                <a:latin typeface="Gill Sans MT" panose="020B0502020104020203" pitchFamily="34" charset="77"/>
              </a:rPr>
              <a:t>Pascanu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2013)</a:t>
            </a:r>
          </a:p>
        </p:txBody>
      </p:sp>
    </p:spTree>
    <p:extLst>
      <p:ext uri="{BB962C8B-B14F-4D97-AF65-F5344CB8AC3E}">
        <p14:creationId xmlns:p14="http://schemas.microsoft.com/office/powerpoint/2010/main" val="2969302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F14C-9D1B-6A2A-6670-C79FFE7C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Momentum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A4F3-38FD-465C-C610-C5D8CAE61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While stochastic gradient descent remains a popular optimisation strategy, learning with it can sometimes be slow. The momentum method (</a:t>
                </a:r>
                <a:r>
                  <a:rPr lang="en-GB" b="0" i="0" u="none" strike="noStrike" dirty="0" err="1">
                    <a:solidFill>
                      <a:srgbClr val="0070C0"/>
                    </a:solidFill>
                    <a:effectLst/>
                  </a:rPr>
                  <a:t>Polyak</a:t>
                </a:r>
                <a:r>
                  <a:rPr lang="en-GB" b="0" i="0" u="none" strike="noStrike" dirty="0">
                    <a:solidFill>
                      <a:srgbClr val="0070C0"/>
                    </a:solidFill>
                    <a:effectLst/>
                  </a:rPr>
                  <a:t>, 1964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) was designed to accelerate learning.</a:t>
                </a:r>
              </a:p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The momentum algorithm accumulates an exponentially decaying moving average of past gradients and continues </a:t>
                </a:r>
                <a:r>
                  <a:rPr lang="en-GB" dirty="0">
                    <a:solidFill>
                      <a:srgbClr val="000000"/>
                    </a:solidFill>
                  </a:rPr>
                  <a:t>moving in that</a:t>
                </a:r>
                <a:r>
                  <a:rPr lang="en-GB" b="0" i="0" u="none" strike="noStrike" dirty="0">
                    <a:effectLst/>
                  </a:rPr>
                  <a:t>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direction.</a:t>
                </a:r>
              </a:p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Formally, the momentum algorithm introduces a variable </a:t>
                </a:r>
                <a14:m>
                  <m:oMath xmlns:m="http://schemas.openxmlformats.org/officeDocument/2006/math">
                    <m:r>
                      <a:rPr lang="en-GB" sz="336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 that plays the role </a:t>
                </a:r>
                <a:r>
                  <a:rPr lang="en-GB" dirty="0">
                    <a:solidFill>
                      <a:srgbClr val="000000"/>
                    </a:solidFill>
                  </a:rPr>
                  <a:t>of velocity: it specifies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the direction and speed at which the parameters move through parameter space.</a:t>
                </a: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A4F3-38FD-465C-C610-C5D8CAE61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 r="-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E2D09-34CE-72A8-6EEC-32708D58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42939-5FA5-19A9-068B-6C15D87360F4}"/>
              </a:ext>
            </a:extLst>
          </p:cNvPr>
          <p:cNvSpPr txBox="1"/>
          <p:nvPr/>
        </p:nvSpPr>
        <p:spPr>
          <a:xfrm>
            <a:off x="609600" y="6261677"/>
            <a:ext cx="75746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</a:t>
            </a:r>
            <a:r>
              <a:rPr lang="en-GB" sz="1000" dirty="0">
                <a:latin typeface="Gill Sans MT" panose="020B0502020104020203" pitchFamily="34" charset="77"/>
                <a:hlinkClick r:id="rId3"/>
              </a:rPr>
              <a:t>https://www.deeplearningbook.org/contents/optimization.html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6398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CA67-47C8-7FFB-3D52-D2B1BC33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SGD*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784DF-0D4C-4D2B-D531-1D7BA9A5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0F9E4B8-5089-8AA0-EC82-ACA6EE215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01" y="1120920"/>
            <a:ext cx="9326880" cy="3907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B2A7A-2EA2-3976-51F9-757502D868B3}"/>
              </a:ext>
            </a:extLst>
          </p:cNvPr>
          <p:cNvSpPr txBox="1"/>
          <p:nvPr/>
        </p:nvSpPr>
        <p:spPr>
          <a:xfrm>
            <a:off x="1343472" y="6413115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550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69E6-C546-6F2A-B812-9629E40D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SGD with momentum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A7361-E5E7-6D30-E8CF-6B450BFF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46</a:t>
            </a:fld>
            <a:endParaRPr lang="en-GB" alt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3EE55B-82DB-08B4-A506-448547B4D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1" y="1355170"/>
            <a:ext cx="9326880" cy="3673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BC44D-D662-76DD-1AC6-6F45D154E908}"/>
              </a:ext>
            </a:extLst>
          </p:cNvPr>
          <p:cNvSpPr txBox="1"/>
          <p:nvPr/>
        </p:nvSpPr>
        <p:spPr>
          <a:xfrm>
            <a:off x="609600" y="6422347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Source: Goodfellow </a:t>
            </a:r>
            <a:r>
              <a:rPr lang="en-GB" sz="1000" i="1" dirty="0"/>
              <a:t>et al</a:t>
            </a:r>
            <a:r>
              <a:rPr lang="en-GB" sz="1000" dirty="0"/>
              <a:t>., deep Learning, https://</a:t>
            </a:r>
            <a:r>
              <a:rPr lang="en-GB" sz="1000" dirty="0" err="1"/>
              <a:t>www.deeplearningbook.org</a:t>
            </a:r>
            <a:r>
              <a:rPr lang="en-GB" sz="1000" dirty="0"/>
              <a:t>/contents/</a:t>
            </a:r>
            <a:r>
              <a:rPr lang="en-GB" sz="1000" dirty="0" err="1"/>
              <a:t>optimization.html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79096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50FC-0361-B5A3-B6E0-7324DEDB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Momentum*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9843-F827-4E14-54EE-5778EC8EA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</m:oMath>
                </a14:m>
                <a:r>
                  <a:rPr lang="en-GB" dirty="0"/>
                  <a:t> the momentum acts like a normal gradient descent: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A9843-F827-4E14-54EE-5778EC8EA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9E5F7-D038-0B07-FE44-B7C01A9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47</a:t>
            </a:fld>
            <a:endParaRPr lang="en-GB" altLang="en-US" dirty="0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86CA93-600A-5C7C-2386-C265C79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86" y="3285837"/>
            <a:ext cx="3337560" cy="3023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C2B548-2A77-BC6D-D7C7-1BEBCC049A6E}"/>
                  </a:ext>
                </a:extLst>
              </p:cNvPr>
              <p:cNvSpPr txBox="1"/>
              <p:nvPr/>
            </p:nvSpPr>
            <p:spPr>
              <a:xfrm>
                <a:off x="867597" y="3026806"/>
                <a:ext cx="4666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Gill Sans MT" panose="020B0502020104020203" pitchFamily="34" charset="77"/>
                  </a:rPr>
                  <a:t>An example  with a non-zero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C2B548-2A77-BC6D-D7C7-1BEBCC049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97" y="3026806"/>
                <a:ext cx="4666118" cy="369332"/>
              </a:xfrm>
              <a:prstGeom prst="rect">
                <a:avLst/>
              </a:prstGeom>
              <a:blipFill>
                <a:blip r:embed="rId4"/>
                <a:stretch>
                  <a:fillRect l="-1087" t="-6667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C410144-4B18-2091-925C-80F194C741FC}"/>
              </a:ext>
            </a:extLst>
          </p:cNvPr>
          <p:cNvSpPr txBox="1"/>
          <p:nvPr/>
        </p:nvSpPr>
        <p:spPr>
          <a:xfrm>
            <a:off x="609600" y="6422347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Source: Goodfellow </a:t>
            </a:r>
            <a:r>
              <a:rPr lang="en-GB" sz="1000" i="1" dirty="0"/>
              <a:t>et al</a:t>
            </a:r>
            <a:r>
              <a:rPr lang="en-GB" sz="1000" dirty="0"/>
              <a:t>., deep Learning, https://</a:t>
            </a:r>
            <a:r>
              <a:rPr lang="en-GB" sz="1000" dirty="0" err="1"/>
              <a:t>www.deeplearningbook.org</a:t>
            </a:r>
            <a:r>
              <a:rPr lang="en-GB" sz="1000" dirty="0"/>
              <a:t>/contents/</a:t>
            </a:r>
            <a:r>
              <a:rPr lang="en-GB" sz="1000" dirty="0" err="1"/>
              <a:t>optimization.html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805659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913B-648D-61AD-5F36-05D07084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Algorithms with adaptive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4B843-7332-E984-074C-1808F9FAE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The </a:t>
            </a:r>
            <a:r>
              <a:rPr lang="en-GB" u="none" strike="noStrike" dirty="0" err="1">
                <a:solidFill>
                  <a:srgbClr val="C00000"/>
                </a:solidFill>
                <a:effectLst/>
              </a:rPr>
              <a:t>AdaGrad</a:t>
            </a:r>
            <a:r>
              <a:rPr lang="en-GB" dirty="0"/>
              <a:t> </a:t>
            </a:r>
            <a:r>
              <a:rPr lang="en-GB" b="0" i="0" u="none" strike="noStrike" dirty="0">
                <a:effectLst/>
              </a:rPr>
              <a:t>algorithm adapts the learning rates of all model parameters by scaling them inversely proportional to the square root of the sum of </a:t>
            </a:r>
            <a:r>
              <a:rPr lang="en-GB" dirty="0"/>
              <a:t>the historical squared gradients (Duchi et al., 2011).</a:t>
            </a:r>
            <a:endParaRPr lang="en-GB" b="0" i="0" u="none" strike="noStrike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49B2B-9FB5-BDC5-3EB1-6EFC0D35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48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EE007-41D1-E7AD-C57A-6BB307250326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5043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260E-BB58-D5CA-BFE8-857364A9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631B-D2CC-3C2C-F96E-83387A31B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The </a:t>
            </a:r>
            <a:r>
              <a:rPr lang="en-GB" b="0" i="0" u="none" strike="noStrike" dirty="0" err="1">
                <a:solidFill>
                  <a:srgbClr val="C00000"/>
                </a:solidFill>
                <a:effectLst/>
              </a:rPr>
              <a:t>RMSProp</a:t>
            </a:r>
            <a:r>
              <a:rPr lang="en-GB" dirty="0"/>
              <a:t> </a:t>
            </a:r>
            <a:r>
              <a:rPr lang="en-GB" b="0" i="0" u="none" strike="noStrike" dirty="0">
                <a:effectLst/>
              </a:rPr>
              <a:t>algorithm (Hinton, 2012) </a:t>
            </a:r>
            <a:r>
              <a:rPr lang="en-GB" dirty="0"/>
              <a:t>modifies </a:t>
            </a:r>
            <a:r>
              <a:rPr lang="en-GB" dirty="0" err="1"/>
              <a:t>AdaGrad</a:t>
            </a:r>
            <a:r>
              <a:rPr lang="en-GB" dirty="0"/>
              <a:t> to perform better in the nonconvex setting by replacing gradient accumulation with </a:t>
            </a:r>
            <a:r>
              <a:rPr lang="en-GB" b="0" i="0" u="none" strike="noStrike" dirty="0">
                <a:effectLst/>
              </a:rPr>
              <a:t>an exponentially weighted moving average.</a:t>
            </a:r>
          </a:p>
          <a:p>
            <a:pPr algn="l"/>
            <a:r>
              <a:rPr lang="en-GB" b="0" i="0" u="none" strike="noStrike" dirty="0" err="1">
                <a:effectLst/>
              </a:rPr>
              <a:t>AdaGrad</a:t>
            </a:r>
            <a:r>
              <a:rPr lang="en-GB" b="0" i="0" u="none" strike="noStrike" dirty="0">
                <a:effectLst/>
              </a:rPr>
              <a:t> shrinks the learning rate according to the entire history of the squared gradient and may have made the learning rate too small before arriving at such a convex structure. </a:t>
            </a:r>
          </a:p>
          <a:p>
            <a:r>
              <a:rPr lang="en-GB" b="0" i="0" u="none" strike="noStrike" dirty="0" err="1">
                <a:effectLst/>
              </a:rPr>
              <a:t>RMSProp</a:t>
            </a:r>
            <a:r>
              <a:rPr lang="en-GB" b="0" i="0" u="none" strike="noStrike" dirty="0">
                <a:effectLst/>
              </a:rPr>
              <a:t> uses an exponentially decaying average to discard history from the </a:t>
            </a:r>
            <a:r>
              <a:rPr lang="en-GB" dirty="0"/>
              <a:t>distant past, allowing it to </a:t>
            </a:r>
            <a:r>
              <a:rPr lang="en-GB" b="0" i="0" u="none" strike="noStrike" dirty="0">
                <a:effectLst/>
              </a:rPr>
              <a:t>converge rapidly.</a:t>
            </a:r>
          </a:p>
          <a:p>
            <a:pPr algn="l"/>
            <a:r>
              <a:rPr lang="en-GB" dirty="0"/>
              <a:t>It has a decay rate parameter. </a:t>
            </a:r>
            <a:endParaRPr lang="en-GB" b="0" i="0" u="none" strike="noStrike" dirty="0">
              <a:effectLst/>
            </a:endParaRPr>
          </a:p>
          <a:p>
            <a:pPr algn="l"/>
            <a:endParaRPr lang="en-GB" b="0" i="0" u="none" strike="noStrike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9B26-6B81-DA97-0C9B-618D829D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49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AD232-AB5F-527B-C922-DADC7CDA0D64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036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 with Bias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E7765-2EC3-0F48-ACA1-75666BA95C07}"/>
              </a:ext>
            </a:extLst>
          </p:cNvPr>
          <p:cNvCxnSpPr>
            <a:cxnSpLocks/>
          </p:cNvCxnSpPr>
          <p:nvPr/>
        </p:nvCxnSpPr>
        <p:spPr>
          <a:xfrm>
            <a:off x="6353473" y="2353318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A3EFA-674C-8D4C-8FAB-94077AA15D93}"/>
              </a:ext>
            </a:extLst>
          </p:cNvPr>
          <p:cNvSpPr/>
          <p:nvPr/>
        </p:nvSpPr>
        <p:spPr>
          <a:xfrm>
            <a:off x="6096001" y="1916832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7F071D0-2C76-7ADB-FC49-BF7C05CE3EC7}"/>
                  </a:ext>
                </a:extLst>
              </p:cNvPr>
              <p:cNvSpPr/>
              <p:nvPr/>
            </p:nvSpPr>
            <p:spPr>
              <a:xfrm>
                <a:off x="5375920" y="2996952"/>
                <a:ext cx="1950144" cy="1944216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7F071D0-2C76-7ADB-FC49-BF7C05CE3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2996952"/>
                <a:ext cx="1950144" cy="1944216"/>
              </a:xfrm>
              <a:prstGeom prst="ellipse">
                <a:avLst/>
              </a:prstGeom>
              <a:blipFill>
                <a:blip r:embed="rId3"/>
                <a:stretch>
                  <a:fillRect l="-14744" t="-15385" b="-3846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538A57F0-762F-B3E1-8F8F-169AACFC8286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E97518-9CAD-A6C8-A805-9EA688CA55C2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195F6D-88AA-B54B-29C3-0950518B39E0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32AA7C-C3E9-23B7-C81C-9E2020A2582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B94691-1DEB-0F38-15B0-5095BC715D29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64D247-E860-AA73-9F7C-A338779B68C5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3FDF1-5626-5C93-35C1-A4126EED1094}"/>
              </a:ext>
            </a:extLst>
          </p:cNvPr>
          <p:cNvCxnSpPr>
            <a:cxnSpLocks/>
          </p:cNvCxnSpPr>
          <p:nvPr/>
        </p:nvCxnSpPr>
        <p:spPr>
          <a:xfrm>
            <a:off x="7326065" y="3969060"/>
            <a:ext cx="100811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E578B2-3C55-AD7A-D590-65C0A0A364EB}"/>
              </a:ext>
            </a:extLst>
          </p:cNvPr>
          <p:cNvSpPr/>
          <p:nvPr/>
        </p:nvSpPr>
        <p:spPr>
          <a:xfrm>
            <a:off x="8334177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2CC8C6-8FC2-6E08-ADBA-FC93D14EB9B7}"/>
              </a:ext>
            </a:extLst>
          </p:cNvPr>
          <p:cNvSpPr txBox="1"/>
          <p:nvPr/>
        </p:nvSpPr>
        <p:spPr>
          <a:xfrm>
            <a:off x="8578730" y="3763488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99E72D-DB94-B73E-614D-961EC7C91E5A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99E72D-DB94-B73E-614D-961EC7C9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C29A72-AD4C-4B15-D8A2-80F48C90E14E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C29A72-AD4C-4B15-D8A2-80F48C90E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D979A2-E4CB-73F3-0468-A82A1B878C19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D979A2-E4CB-73F3-0468-A82A1B87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A17C3C-B2E3-1B7D-A51C-DDC2BDC54B52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A17C3C-B2E3-1B7D-A51C-DDC2BDC5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68C3E8-C4C6-EB1B-6B1C-593C7E5C2512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68C3E8-C4C6-EB1B-6B1C-593C7E5C2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0020F9-0CE5-14B4-A87A-DCC7C74DFBB3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0020F9-0CE5-14B4-A87A-DCC7C74D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965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5CE3-94CA-EBF7-EE00-B378B01A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D690F-D4E4-0E1F-6F55-F77E15076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effectLst/>
              </a:rPr>
              <a:t>Adam (</a:t>
            </a:r>
            <a:r>
              <a:rPr lang="en-GB" b="0" i="0" u="none" strike="noStrike" dirty="0" err="1">
                <a:effectLst/>
              </a:rPr>
              <a:t>Kingma</a:t>
            </a:r>
            <a:r>
              <a:rPr lang="en-GB" b="0" i="0" u="none" strike="noStrike" dirty="0">
                <a:effectLst/>
              </a:rPr>
              <a:t> and Ba, 2014) is another adaptive learning rate optimisation algorithm. </a:t>
            </a:r>
          </a:p>
          <a:p>
            <a:pPr algn="l"/>
            <a:r>
              <a:rPr lang="en-GB" dirty="0"/>
              <a:t>The name “Adam” derives from the phrase “</a:t>
            </a:r>
            <a:r>
              <a:rPr lang="en-GB" dirty="0" err="1"/>
              <a:t>ADAptive</a:t>
            </a:r>
            <a:r>
              <a:rPr lang="en-GB" dirty="0"/>
              <a:t> Moments.”</a:t>
            </a:r>
          </a:p>
          <a:p>
            <a:pPr algn="l"/>
            <a:r>
              <a:rPr lang="en-GB" dirty="0"/>
              <a:t>In Adam, momentum is incorporated directly as an estimate of the ﬁrst-order moment (with exponential weighting) of the gradient. </a:t>
            </a:r>
          </a:p>
          <a:p>
            <a:r>
              <a:rPr lang="en-GB" dirty="0"/>
              <a:t>The simplest way to add momentum to </a:t>
            </a:r>
            <a:r>
              <a:rPr lang="en-GB" dirty="0" err="1"/>
              <a:t>RMSProp</a:t>
            </a:r>
            <a:r>
              <a:rPr lang="en-GB" dirty="0"/>
              <a:t> is to apply it to the rescaled gradients.</a:t>
            </a:r>
          </a:p>
          <a:p>
            <a:pPr algn="l"/>
            <a:r>
              <a:rPr lang="en-GB" dirty="0"/>
              <a:t>Adam includes bias corrections to the estimates of both the ﬁrst-order moments (the momentum term) and the (uncentered) second-order moments to account for their initialisation at the origin.</a:t>
            </a:r>
          </a:p>
          <a:p>
            <a:pPr algn="l"/>
            <a:endParaRPr lang="en-GB" dirty="0"/>
          </a:p>
          <a:p>
            <a:pPr algn="l"/>
            <a:endParaRPr lang="en-GB" b="0" i="0" u="none" strike="noStrike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CDD0D-5A03-0691-6C79-53748A90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50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D312B-FAD1-0BF5-9BE3-7D89C3E46A60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054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19B9-3CA5-0840-D139-3FDA7762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8DB6D-C962-36FD-5B1A-7A635DCB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51</a:t>
            </a:fld>
            <a:endParaRPr lang="en-GB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9A81C-4F0F-9220-F3BA-408C15C6687D}"/>
              </a:ext>
            </a:extLst>
          </p:cNvPr>
          <p:cNvSpPr txBox="1"/>
          <p:nvPr/>
        </p:nvSpPr>
        <p:spPr>
          <a:xfrm>
            <a:off x="695400" y="1116014"/>
            <a:ext cx="10122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Gill Sans MT" panose="020B0502020104020203" pitchFamily="34" charset="77"/>
              </a:rPr>
              <a:t>Adam uses exponential weighted moving averages (also known as leaky averaging) to obtain an estimate of both the momentum and the second moment of the gradient. </a:t>
            </a:r>
          </a:p>
        </p:txBody>
      </p:sp>
    </p:spTree>
    <p:extLst>
      <p:ext uri="{BB962C8B-B14F-4D97-AF65-F5344CB8AC3E}">
        <p14:creationId xmlns:p14="http://schemas.microsoft.com/office/powerpoint/2010/main" val="124833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5ABA5-5C81-B9BD-8302-DDAF10AA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8B11F6-36DB-B6EF-2822-85DCDC12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52</a:t>
            </a:fld>
            <a:endParaRPr lang="en-GB" alt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1042FF3-06F1-D667-308D-DF3C463D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40" y="767358"/>
            <a:ext cx="7413630" cy="5572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D5E7F6-6CF5-2BC0-6F90-D7882FDB0C3D}"/>
              </a:ext>
            </a:extLst>
          </p:cNvPr>
          <p:cNvSpPr txBox="1"/>
          <p:nvPr/>
        </p:nvSpPr>
        <p:spPr>
          <a:xfrm>
            <a:off x="609600" y="6428502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et al.,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55505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3766-FE10-9FEE-3399-FA9A94A5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Adam**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5712F-C7A5-3B52-4AC5-DA1CF396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53</a:t>
            </a:fld>
            <a:endParaRPr lang="en-GB" alt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F23DFC-D6CE-CDDD-D9A8-E5C6C98EB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1"/>
          <a:stretch/>
        </p:blipFill>
        <p:spPr>
          <a:xfrm>
            <a:off x="4022170" y="241492"/>
            <a:ext cx="5530214" cy="6375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0B251D-0B5D-A4F2-5FC9-BE81D8A6AEEA}"/>
              </a:ext>
            </a:extLst>
          </p:cNvPr>
          <p:cNvSpPr txBox="1"/>
          <p:nvPr/>
        </p:nvSpPr>
        <p:spPr>
          <a:xfrm>
            <a:off x="911424" y="6564510"/>
            <a:ext cx="78413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See: https://</a:t>
            </a:r>
            <a:r>
              <a:rPr lang="en-GB" sz="1000" dirty="0" err="1">
                <a:latin typeface="Gill Sans MT" panose="020B0502020104020203" pitchFamily="34" charset="77"/>
              </a:rPr>
              <a:t>pytorch.org</a:t>
            </a:r>
            <a:r>
              <a:rPr lang="en-GB" sz="1000" dirty="0">
                <a:latin typeface="Gill Sans MT" panose="020B0502020104020203" pitchFamily="34" charset="77"/>
              </a:rPr>
              <a:t>/docs/stable/generated/</a:t>
            </a:r>
            <a:r>
              <a:rPr lang="en-GB" sz="1000" dirty="0" err="1">
                <a:latin typeface="Gill Sans MT" panose="020B0502020104020203" pitchFamily="34" charset="77"/>
              </a:rPr>
              <a:t>torch.optim.Adam.html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59A67-D6E1-B40D-A784-D24C012F0B42}"/>
              </a:ext>
            </a:extLst>
          </p:cNvPr>
          <p:cNvSpPr txBox="1"/>
          <p:nvPr/>
        </p:nvSpPr>
        <p:spPr>
          <a:xfrm>
            <a:off x="648238" y="1412776"/>
            <a:ext cx="3373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ill Sans MT" panose="020B0502020104020203" pitchFamily="34" charset="77"/>
              </a:rPr>
              <a:t>Same as the previous slide with just different notations to show the variables and parameters.</a:t>
            </a:r>
          </a:p>
        </p:txBody>
      </p:sp>
    </p:spTree>
    <p:extLst>
      <p:ext uri="{BB962C8B-B14F-4D97-AF65-F5344CB8AC3E}">
        <p14:creationId xmlns:p14="http://schemas.microsoft.com/office/powerpoint/2010/main" val="758628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EDC9-1FB1-56DB-50C4-C6F53570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choose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C7359-681B-9616-D015-A0DE3E93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/>
              <a:t>This depends on the complexity of the data and the decision boundaries (i.e. how separable the data is).</a:t>
            </a:r>
          </a:p>
          <a:p>
            <a:r>
              <a:rPr lang="en-GB" sz="2160" dirty="0"/>
              <a:t>This could also depend on the number of features/dimensions. </a:t>
            </a:r>
          </a:p>
          <a:p>
            <a:r>
              <a:rPr lang="en-GB" sz="2160" dirty="0"/>
              <a:t>A very basic recommendation is that 2 to 3 hidden layers be used for less complex problems, and 3 to 5 hidden layers be used for more complex problems.</a:t>
            </a:r>
          </a:p>
          <a:p>
            <a:r>
              <a:rPr lang="en-GB" sz="2160" dirty="0"/>
              <a:t>Several deep learning architectures use more layers. The more layers you add, the more hyperparameters you need to train and optimise. This complexity would impact your network's convergence (and overfitting). </a:t>
            </a:r>
          </a:p>
          <a:p>
            <a:r>
              <a:rPr lang="en-GB" sz="2160" dirty="0"/>
              <a:t>The number of neurons in hidden layers is also important (width) of the network.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465D0-D4A4-DEF3-9F16-7FA9A135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25935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A8DE-2C1E-6DD1-57E7-8A36003C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Dropouts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3F29-A55F-B7FD-B367-576E9520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Dropout is a regularisation technique to reduce the risk of overfitting in neural networks. </a:t>
            </a:r>
          </a:p>
          <a:p>
            <a:r>
              <a:rPr lang="en-GB" dirty="0"/>
              <a:t>In neural networks, it refers to temporarily dropping input and hidden layer nodes. </a:t>
            </a:r>
          </a:p>
          <a:p>
            <a:r>
              <a:rPr lang="en-GB" dirty="0"/>
              <a:t>This creates a new temporary architecture by randomly dropping a percentage of nodes during the training process.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B722E-4157-7FCE-67BF-341FE0A1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84764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415-CD99-1C4A-A0DE-7D0BF31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– philosophy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9F820-089D-C846-A018-B35AF74B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idea behind applying dropout is that training a neural network by adding a stochastic </a:t>
            </a:r>
            <a:r>
              <a:rPr lang="en-US" dirty="0" err="1"/>
              <a:t>behaviour</a:t>
            </a:r>
            <a:r>
              <a:rPr lang="en-US" dirty="0"/>
              <a:t> and making predictions, and averaging over multiple stochastic decisions simulates a form of bagging with parameter sharing.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Bagging (i.e., bootstrap aggregation), several models are combined to reduce the </a:t>
            </a:r>
            <a:r>
              <a:rPr lang="en-US" dirty="0" err="1"/>
              <a:t>generalisation</a:t>
            </a:r>
            <a:r>
              <a:rPr lang="en-US" dirty="0"/>
              <a:t> error. </a:t>
            </a:r>
          </a:p>
          <a:p>
            <a:r>
              <a:rPr lang="en-US" dirty="0"/>
              <a:t>The idea of Bagging is to train multiple models separately and then use all the models to vote on the output for the test example.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92E95-10A7-FE45-86AE-B8B534FF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025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11AA-1D7C-3946-95CF-74F16E24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Dropouts – practical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335C-5133-B14E-999A-7E0AB1872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training sample is very small, the dropout method is not very effective. </a:t>
            </a:r>
          </a:p>
          <a:p>
            <a:r>
              <a:rPr lang="en-US" dirty="0"/>
              <a:t>When additional unlabeled samples are available, unsupervised feature learning can improve performance better than dropout.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E8931-EB8D-CD41-A57D-53DE989B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9466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DECC-2000-3CD9-3EA1-DD3CF1A7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944EA-A188-89FB-9F9D-2230006E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58</a:t>
            </a:fld>
            <a:endParaRPr lang="en-GB" alt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B3D4226-A77B-ED36-9701-4BDEA821D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96" y="775202"/>
            <a:ext cx="9326880" cy="56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72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4597-8EC9-8570-E2C8-945E5EBA5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6F76-8813-F4DE-2F3D-78700852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lang="en-GB" sz="1800" kern="1200" dirty="0"/>
              <a:t>You’re training an MLP to predict stroke risk from patient data (age, blood pressure, imaging features). The network has multiple hidden layers and uses </a:t>
            </a:r>
            <a:r>
              <a:rPr lang="en-GB" sz="1800" kern="1200" dirty="0" err="1"/>
              <a:t>ReLU</a:t>
            </a:r>
            <a:r>
              <a:rPr lang="en-GB" sz="1800" kern="1200" dirty="0"/>
              <a:t> activations.</a:t>
            </a:r>
          </a:p>
          <a:p>
            <a:pPr marL="0" lvl="0" indent="0">
              <a:spcBef>
                <a:spcPct val="30000"/>
              </a:spcBef>
              <a:spcAft>
                <a:spcPct val="0"/>
              </a:spcAft>
              <a:buNone/>
              <a:defRPr/>
            </a:pPr>
            <a:endParaRPr lang="en-GB" kern="1200" dirty="0"/>
          </a:p>
          <a:p>
            <a:r>
              <a:rPr lang="en-GB" sz="1600" b="1" kern="1200" dirty="0"/>
              <a:t>Gradient Flow:</a:t>
            </a:r>
            <a:endParaRPr lang="en-GB" sz="1600" kern="1200" dirty="0"/>
          </a:p>
          <a:p>
            <a:pPr lvl="1"/>
            <a:r>
              <a:rPr lang="en-GB" sz="1600" kern="1200" dirty="0"/>
              <a:t>How do optimisers like </a:t>
            </a:r>
            <a:r>
              <a:rPr lang="en-GB" sz="1600" b="1" kern="1200" dirty="0"/>
              <a:t>SGD</a:t>
            </a:r>
            <a:r>
              <a:rPr lang="en-GB" sz="1600" kern="1200" dirty="0"/>
              <a:t>, </a:t>
            </a:r>
            <a:r>
              <a:rPr lang="en-GB" sz="1600" b="1" kern="1200" dirty="0"/>
              <a:t>Momentum</a:t>
            </a:r>
            <a:r>
              <a:rPr lang="en-GB" sz="1600" kern="1200" dirty="0"/>
              <a:t>, and </a:t>
            </a:r>
            <a:r>
              <a:rPr lang="en-GB" sz="1600" b="1" kern="1200" dirty="0"/>
              <a:t>Adam</a:t>
            </a:r>
            <a:r>
              <a:rPr lang="en-GB" sz="1600" kern="1200" dirty="0"/>
              <a:t> affect convergence speed and stability in deep MLPs?</a:t>
            </a:r>
          </a:p>
          <a:p>
            <a:pPr lvl="1"/>
            <a:r>
              <a:rPr lang="en-GB" sz="1600" kern="1200" dirty="0"/>
              <a:t>What happens if gradients vanish or explode during training?</a:t>
            </a:r>
          </a:p>
          <a:p>
            <a:r>
              <a:rPr lang="en-GB" sz="1600" b="1" kern="1200" dirty="0"/>
              <a:t>Learning Rate Scheduling:</a:t>
            </a:r>
            <a:endParaRPr lang="en-GB" sz="1600" kern="1200" dirty="0"/>
          </a:p>
          <a:p>
            <a:pPr lvl="1"/>
            <a:r>
              <a:rPr lang="en-GB" sz="1600" kern="1200" dirty="0"/>
              <a:t>Why is a fixed learning rate problematic for MLPs?</a:t>
            </a:r>
          </a:p>
          <a:p>
            <a:pPr lvl="1"/>
            <a:r>
              <a:rPr lang="en-GB" sz="1600" kern="1200" dirty="0"/>
              <a:t>How do adaptive methods (Adam, </a:t>
            </a:r>
            <a:r>
              <a:rPr lang="en-GB" sz="1600" kern="1200" dirty="0" err="1"/>
              <a:t>RMSProp</a:t>
            </a:r>
            <a:r>
              <a:rPr lang="en-GB" sz="1600" kern="1200" dirty="0"/>
              <a:t>) compare to scheduled decay?</a:t>
            </a:r>
          </a:p>
          <a:p>
            <a:r>
              <a:rPr lang="en-GB" sz="1600" b="1" kern="1200" dirty="0"/>
              <a:t>Regularisation and Generalisation:</a:t>
            </a:r>
            <a:endParaRPr lang="en-GB" sz="1600" kern="1200" dirty="0"/>
          </a:p>
          <a:p>
            <a:pPr lvl="1"/>
            <a:r>
              <a:rPr lang="en-GB" sz="1600" kern="1200" dirty="0"/>
              <a:t>How do dropout and weight decay interact with optimiser behaviour?</a:t>
            </a:r>
          </a:p>
          <a:p>
            <a:pPr lvl="1"/>
            <a:r>
              <a:rPr lang="en-GB" sz="1600" kern="1200" dirty="0"/>
              <a:t>Can an optimiser compensate for poor regularisation choices?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CA925-D4D6-828B-1C18-7678ABAC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0487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882-0F1A-F849-85F1-BF4063E0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neurons and the effect of bias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4AD7C-269A-8B44-8927-16802B6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E7765-2EC3-0F48-ACA1-75666BA95C07}"/>
              </a:ext>
            </a:extLst>
          </p:cNvPr>
          <p:cNvCxnSpPr>
            <a:cxnSpLocks/>
          </p:cNvCxnSpPr>
          <p:nvPr/>
        </p:nvCxnSpPr>
        <p:spPr>
          <a:xfrm>
            <a:off x="6268819" y="2355377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A3EFA-674C-8D4C-8FAB-94077AA15D93}"/>
              </a:ext>
            </a:extLst>
          </p:cNvPr>
          <p:cNvSpPr/>
          <p:nvPr/>
        </p:nvSpPr>
        <p:spPr>
          <a:xfrm>
            <a:off x="6016791" y="1854605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D54E21-7E97-3D8B-C28D-71A1F2ADB344}"/>
              </a:ext>
            </a:extLst>
          </p:cNvPr>
          <p:cNvSpPr/>
          <p:nvPr/>
        </p:nvSpPr>
        <p:spPr>
          <a:xfrm>
            <a:off x="5375920" y="2996952"/>
            <a:ext cx="1950144" cy="19442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696075-8365-E07F-7C47-DC7BFFC4E7B8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AE69A-52CE-6097-6099-F08DC39A6601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5996FF-DC04-5717-0BC7-CDEF61535F43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9D0F9C-ACD9-D503-AE48-6D1D161C4C9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C4FF11-E092-09ED-2B79-2EFD1CC1475A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D1B654-2C69-C32E-2813-0EAE4A6201D0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8D1E5C-D5FF-E473-13D3-549FC2C02834}"/>
              </a:ext>
            </a:extLst>
          </p:cNvPr>
          <p:cNvCxnSpPr>
            <a:cxnSpLocks/>
          </p:cNvCxnSpPr>
          <p:nvPr/>
        </p:nvCxnSpPr>
        <p:spPr>
          <a:xfrm>
            <a:off x="7326065" y="3969060"/>
            <a:ext cx="100811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346F038-64E6-ACDF-B95D-B1C7D5E7ADAA}"/>
              </a:ext>
            </a:extLst>
          </p:cNvPr>
          <p:cNvSpPr/>
          <p:nvPr/>
        </p:nvSpPr>
        <p:spPr>
          <a:xfrm>
            <a:off x="8334177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1A2B0C-6530-BE47-7536-1ADE576C0BEA}"/>
              </a:ext>
            </a:extLst>
          </p:cNvPr>
          <p:cNvSpPr txBox="1"/>
          <p:nvPr/>
        </p:nvSpPr>
        <p:spPr>
          <a:xfrm>
            <a:off x="8578730" y="3763488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AA0E74-0FFD-17E5-002E-78DF3213E51C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AA0E74-0FFD-17E5-002E-78DF3213E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EDE47B-15CA-B763-D54E-BF77F2CD3E2C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EDE47B-15CA-B763-D54E-BF77F2CD3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BC7F-48FA-FB05-BE8A-9E6CD739A21F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BC7F-48FA-FB05-BE8A-9E6CD739A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E7F061-7B58-900A-DDBB-95ECE19C0044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E7F061-7B58-900A-DDBB-95ECE19C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D7D5B4-D180-89EA-00FD-40905FC6ADC3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D7D5B4-D180-89EA-00FD-40905FC6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9C3AA8-3195-25CB-9E98-4583B7C7A5AE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9C3AA8-3195-25CB-9E98-4583B7C7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A791F2-98C6-6979-37F3-5F0BDDFE1BE3}"/>
                  </a:ext>
                </a:extLst>
              </p:cNvPr>
              <p:cNvSpPr txBox="1"/>
              <p:nvPr/>
            </p:nvSpPr>
            <p:spPr>
              <a:xfrm>
                <a:off x="4981212" y="3548961"/>
                <a:ext cx="2739559" cy="798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8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168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8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8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8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A791F2-98C6-6979-37F3-5F0BDDFE1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212" y="3548961"/>
                <a:ext cx="2739559" cy="798295"/>
              </a:xfrm>
              <a:prstGeom prst="rect">
                <a:avLst/>
              </a:prstGeom>
              <a:blipFill>
                <a:blip r:embed="rId9"/>
                <a:stretch>
                  <a:fillRect l="-461" t="-98438" b="-15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939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6EA2-14BC-76D1-379F-525047DC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882" y="2286000"/>
            <a:ext cx="9875520" cy="1143001"/>
          </a:xfrm>
        </p:spPr>
        <p:txBody>
          <a:bodyPr/>
          <a:lstStyle/>
          <a:p>
            <a:r>
              <a:rPr lang="en-GB" dirty="0"/>
              <a:t>Review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CE4F5-FE1F-EFA2-7A2E-4EEC1B2D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33404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B0F2-3821-CD3D-B330-CD4F2421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99EC-FACD-9F52-BC28-40113A709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could be the purpose of a NN architecture like this?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314E9-EACD-0287-4107-3D552A2E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61</a:t>
            </a:fld>
            <a:endParaRPr lang="en-GB" alt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97288C9-9E88-B6B0-F7F8-6C441D2B8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700808"/>
            <a:ext cx="9326880" cy="37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4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F8EF-3CAD-00AF-7B8A-A1D562022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E818-E523-E292-D896-F6A80494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Which of these will not improve the convergence of a neural network model?</a:t>
            </a:r>
          </a:p>
          <a:p>
            <a:pPr lvl="1"/>
            <a:r>
              <a:rPr lang="en-GB" dirty="0"/>
              <a:t>Adaptive learning rate</a:t>
            </a:r>
          </a:p>
          <a:p>
            <a:pPr lvl="1"/>
            <a:r>
              <a:rPr lang="en-GB" dirty="0"/>
              <a:t>Data normalisation</a:t>
            </a:r>
          </a:p>
          <a:p>
            <a:pPr lvl="1"/>
            <a:r>
              <a:rPr lang="en-GB" dirty="0"/>
              <a:t>Using an optimiser method</a:t>
            </a:r>
          </a:p>
          <a:p>
            <a:pPr lvl="1"/>
            <a:r>
              <a:rPr lang="en-GB" dirty="0"/>
              <a:t>Initialising all the weights to zero (zero initialisation)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2D7BF-80DB-160C-C9DE-D82E4E21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79124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7F4E-9B94-F5CB-203A-DCC969CC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8951-2515-EE74-D7C0-67A8C7FA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/>
              <a:t>Some of the slides are adapted from Dive into Deep Learning by Aston Zhang </a:t>
            </a:r>
            <a:r>
              <a:rPr lang="en-GB" sz="2160" i="1" dirty="0"/>
              <a:t>et al</a:t>
            </a:r>
            <a:r>
              <a:rPr lang="en-GB" sz="2160" dirty="0"/>
              <a:t>., https://d2l.ai/</a:t>
            </a:r>
            <a:r>
              <a:rPr lang="en-GB" sz="2160" dirty="0" err="1"/>
              <a:t>index.html</a:t>
            </a:r>
            <a:r>
              <a:rPr lang="en-GB" sz="216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8C321-C8FD-6B4F-73D6-4A04023A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53526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arrange a meeting or email (p.barnaghi@imperial.ac.uk). </a:t>
            </a:r>
          </a:p>
          <a:p>
            <a:r>
              <a:rPr lang="en-US" dirty="0"/>
              <a:t>My office: 928, Sir Michael Uren Research Hub, White City Campus.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62185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4D05-FE96-EDFD-05C6-8D929E43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291" y="2857500"/>
            <a:ext cx="9875520" cy="1143001"/>
          </a:xfrm>
        </p:spPr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CBC6-DBC3-1E50-C147-F67DB221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98604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B60A-A8A4-F82E-F90F-372A336B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Derivative of Sigmoid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07A28-C1D7-A6F3-E2B4-F772C30E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66</a:t>
            </a:fld>
            <a:endParaRPr lang="en-GB" altLang="en-US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3708E42-7032-E8EC-9C1A-B0D75EA13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273558"/>
            <a:ext cx="8595360" cy="112776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AAFA948-A7FD-41D9-C08F-A0EE91CF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97" y="1252478"/>
            <a:ext cx="3901440" cy="1021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C0E3CF-81A8-927D-BBBE-A2F4E5C9C5B2}"/>
              </a:ext>
            </a:extLst>
          </p:cNvPr>
          <p:cNvSpPr txBox="1"/>
          <p:nvPr/>
        </p:nvSpPr>
        <p:spPr>
          <a:xfrm>
            <a:off x="767408" y="6232482"/>
            <a:ext cx="7680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 for the formula: Dive into Deep Learning by Aston Zhang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https://d2l.ai/</a:t>
            </a:r>
            <a:r>
              <a:rPr lang="en-GB" sz="1000" dirty="0" err="1">
                <a:latin typeface="Gill Sans MT" panose="020B0502020104020203" pitchFamily="34" charset="77"/>
              </a:rPr>
              <a:t>index.html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816963-5EDC-1615-83B5-5DA477B6E7E9}"/>
                  </a:ext>
                </a:extLst>
              </p:cNvPr>
              <p:cNvSpPr txBox="1"/>
              <p:nvPr/>
            </p:nvSpPr>
            <p:spPr>
              <a:xfrm>
                <a:off x="1851798" y="3838940"/>
                <a:ext cx="8910320" cy="208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920" dirty="0">
                    <a:latin typeface="Gill Sans MT" panose="020B0502020104020203" pitchFamily="34" charset="77"/>
                  </a:rPr>
                  <a:t>If you are interested in the proof of how this is derived, see: </a:t>
                </a:r>
              </a:p>
              <a:p>
                <a:r>
                  <a:rPr lang="en-GB" sz="1680" dirty="0">
                    <a:latin typeface="Gill Sans MT" panose="020B0502020104020203" pitchFamily="34" charset="77"/>
                  </a:rPr>
                  <a:t>Lin (2019, Jan. 12). Data science: Data science tutorials. </a:t>
                </a:r>
              </a:p>
              <a:p>
                <a:r>
                  <a:rPr lang="en-GB" sz="1920" dirty="0">
                    <a:latin typeface="Gill Sans MT" panose="020B0502020104020203" pitchFamily="34" charset="77"/>
                  </a:rPr>
                  <a:t>https://</a:t>
                </a:r>
                <a:r>
                  <a:rPr lang="en-GB" sz="1920" dirty="0" err="1">
                    <a:latin typeface="Gill Sans MT" panose="020B0502020104020203" pitchFamily="34" charset="77"/>
                  </a:rPr>
                  <a:t>hausetutorials.netlify.app</a:t>
                </a:r>
                <a:r>
                  <a:rPr lang="en-GB" sz="1920" dirty="0">
                    <a:latin typeface="Gill Sans MT" panose="020B0502020104020203" pitchFamily="34" charset="77"/>
                  </a:rPr>
                  <a:t>/posts/2019-12-01-neural-networks-deriving-the-sigmoid-derivative/</a:t>
                </a:r>
              </a:p>
              <a:p>
                <a:endParaRPr lang="en-GB" sz="1920" dirty="0">
                  <a:latin typeface="Gill Sans MT" panose="020B0502020104020203" pitchFamily="34" charset="77"/>
                </a:endParaRPr>
              </a:p>
              <a:p>
                <a:r>
                  <a:rPr lang="en-GB" sz="1920" dirty="0">
                    <a:latin typeface="Gill Sans MT" panose="020B0502020104020203" pitchFamily="34" charset="77"/>
                  </a:rPr>
                  <a:t>For more information on </a:t>
                </a:r>
                <a14:m>
                  <m:oMath xmlns:m="http://schemas.openxmlformats.org/officeDocument/2006/math">
                    <m:r>
                      <a:rPr lang="en-GB" sz="192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1920" i="1" baseline="3000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920" dirty="0">
                    <a:latin typeface="Gill Sans MT" panose="020B0502020104020203" pitchFamily="34" charset="77"/>
                  </a:rPr>
                  <a:t> derivative, see: </a:t>
                </a:r>
              </a:p>
              <a:p>
                <a:r>
                  <a:rPr lang="en-GB" sz="1680" dirty="0">
                    <a:latin typeface="Gill Sans MT" panose="020B0502020104020203" pitchFamily="34" charset="77"/>
                  </a:rPr>
                  <a:t>http://</a:t>
                </a:r>
                <a:r>
                  <a:rPr lang="en-GB" sz="1680" dirty="0" err="1">
                    <a:latin typeface="Gill Sans MT" panose="020B0502020104020203" pitchFamily="34" charset="77"/>
                  </a:rPr>
                  <a:t>www.intuitive-calculus.com</a:t>
                </a:r>
                <a:r>
                  <a:rPr lang="en-GB" sz="1680" dirty="0">
                    <a:latin typeface="Gill Sans MT" panose="020B0502020104020203" pitchFamily="34" charset="77"/>
                  </a:rPr>
                  <a:t>/derivative-of-e-</a:t>
                </a:r>
                <a:r>
                  <a:rPr lang="en-GB" sz="1680" dirty="0" err="1">
                    <a:latin typeface="Gill Sans MT" panose="020B0502020104020203" pitchFamily="34" charset="77"/>
                  </a:rPr>
                  <a:t>x.html</a:t>
                </a:r>
                <a:endParaRPr lang="en-GB" sz="168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816963-5EDC-1615-83B5-5DA477B6E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798" y="3838940"/>
                <a:ext cx="8910320" cy="2086725"/>
              </a:xfrm>
              <a:prstGeom prst="rect">
                <a:avLst/>
              </a:prstGeom>
              <a:blipFill>
                <a:blip r:embed="rId4"/>
                <a:stretch>
                  <a:fillRect l="-569" t="-1212" b="-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3956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18F-A11E-FE9E-0CF1-8B12DD542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of </a:t>
            </a:r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BE678-EA12-C153-6C91-C7B7C390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67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F3238-89B7-5D4C-4A85-20C5E4A7D1FD}"/>
                  </a:ext>
                </a:extLst>
              </p:cNvPr>
              <p:cNvSpPr txBox="1"/>
              <p:nvPr/>
            </p:nvSpPr>
            <p:spPr>
              <a:xfrm>
                <a:off x="1588998" y="1700808"/>
                <a:ext cx="5107424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F3238-89B7-5D4C-4A85-20C5E4A7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98" y="1700808"/>
                <a:ext cx="5107424" cy="710194"/>
              </a:xfrm>
              <a:prstGeom prst="rect">
                <a:avLst/>
              </a:prstGeom>
              <a:blipFill>
                <a:blip r:embed="rId2"/>
                <a:stretch>
                  <a:fillRect t="-186207" b="-2706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62ACACA-2A9A-76B4-8B1E-58E60550B044}"/>
              </a:ext>
            </a:extLst>
          </p:cNvPr>
          <p:cNvSpPr txBox="1"/>
          <p:nvPr/>
        </p:nvSpPr>
        <p:spPr>
          <a:xfrm>
            <a:off x="1560430" y="3319620"/>
            <a:ext cx="9117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20" dirty="0">
                <a:latin typeface="Gill Sans MT" panose="020B0502020104020203" pitchFamily="34" charset="77"/>
              </a:rPr>
              <a:t>For other gradients and an excellent summary, you can refer to the blog post by by Andrew Wood at: </a:t>
            </a:r>
          </a:p>
          <a:p>
            <a:endParaRPr lang="en-GB" sz="1920" dirty="0">
              <a:latin typeface="Gill Sans MT" panose="020B0502020104020203" pitchFamily="34" charset="77"/>
            </a:endParaRPr>
          </a:p>
          <a:p>
            <a:r>
              <a:rPr lang="en-GB" sz="1920" dirty="0">
                <a:latin typeface="Gill Sans MT" panose="020B0502020104020203" pitchFamily="34" charset="77"/>
              </a:rPr>
              <a:t>https://aew61.github.io/blog/</a:t>
            </a:r>
            <a:r>
              <a:rPr lang="en-GB" sz="1920" dirty="0" err="1">
                <a:latin typeface="Gill Sans MT" panose="020B0502020104020203" pitchFamily="34" charset="77"/>
              </a:rPr>
              <a:t>artificial_neural_networks</a:t>
            </a:r>
            <a:r>
              <a:rPr lang="en-GB" sz="1920" dirty="0">
                <a:latin typeface="Gill Sans MT" panose="020B0502020104020203" pitchFamily="34" charset="77"/>
              </a:rPr>
              <a:t>/1_background/1.b_activation_functions_and_derivatives.html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D3277-0122-3329-E932-1C659CF2EDB6}"/>
              </a:ext>
            </a:extLst>
          </p:cNvPr>
          <p:cNvSpPr txBox="1"/>
          <p:nvPr/>
        </p:nvSpPr>
        <p:spPr>
          <a:xfrm>
            <a:off x="767408" y="6232482"/>
            <a:ext cx="7680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 for the formula: Dive into Deep Learning by Aston Zhang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https://d2l.ai/</a:t>
            </a:r>
            <a:r>
              <a:rPr lang="en-GB" sz="1000" dirty="0" err="1">
                <a:latin typeface="Gill Sans MT" panose="020B0502020104020203" pitchFamily="34" charset="77"/>
              </a:rPr>
              <a:t>index.html</a:t>
            </a:r>
            <a:r>
              <a:rPr lang="en-GB" sz="1000" dirty="0"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7762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79D3-B7E6-3355-669F-DFCCEF12E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initialisation**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CBA13-3F13-ACE5-5F7A-C54742557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𝑃𝑦𝑡𝑜𝑟𝑐h</m:t>
                    </m:r>
                  </m:oMath>
                </a14:m>
                <a:r>
                  <a:rPr lang="en-GB" dirty="0">
                    <a:solidFill>
                      <a:srgbClr val="262626"/>
                    </a:solidFill>
                  </a:rPr>
                  <a:t> r</a:t>
                </a:r>
                <a:r>
                  <a:rPr lang="en-GB" b="0" i="0" u="none" strike="noStrike" dirty="0">
                    <a:solidFill>
                      <a:srgbClr val="262626"/>
                    </a:solidFill>
                    <a:effectLst/>
                  </a:rPr>
                  <a:t>eturn the recommended gain value for the given nonlinearity function. </a:t>
                </a:r>
              </a:p>
              <a:p>
                <a:endParaRPr lang="en-GB" dirty="0">
                  <a:solidFill>
                    <a:srgbClr val="262626"/>
                  </a:solidFill>
                </a:endParaRPr>
              </a:p>
              <a:p>
                <a:r>
                  <a:rPr lang="en-GB" dirty="0"/>
                  <a:t>According to the method described in </a:t>
                </a:r>
                <a:r>
                  <a:rPr lang="en-GB" i="1" dirty="0">
                    <a:effectLst/>
                  </a:rPr>
                  <a:t>Understanding the difficulty of training deep feedforward neural networks</a:t>
                </a:r>
                <a:r>
                  <a:rPr lang="en-GB" dirty="0"/>
                  <a:t>, </a:t>
                </a:r>
                <a:r>
                  <a:rPr lang="en-GB" dirty="0" err="1"/>
                  <a:t>Glorot</a:t>
                </a:r>
                <a:r>
                  <a:rPr lang="en-GB" dirty="0"/>
                  <a:t>, X. &amp; </a:t>
                </a:r>
                <a:r>
                  <a:rPr lang="en-GB" dirty="0" err="1"/>
                  <a:t>Bengio</a:t>
                </a:r>
                <a:r>
                  <a:rPr lang="en-GB" dirty="0"/>
                  <a:t>, Y. (2010), using a uniform distribution. The resulting tensor will have values sampled from 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i="0" dirty="0">
                    <a:solidFill>
                      <a:srgbClr val="262626"/>
                    </a:solidFill>
                    <a:effectLst/>
                  </a:rPr>
                  <a:t> </a:t>
                </a:r>
                <a:r>
                  <a:rPr lang="en-GB" dirty="0">
                    <a:solidFill>
                      <a:srgbClr val="262626"/>
                    </a:solidFill>
                    <a:effectLst/>
                  </a:rPr>
                  <a:t> where (also known as </a:t>
                </a:r>
                <a:r>
                  <a:rPr lang="en-GB" dirty="0" err="1">
                    <a:solidFill>
                      <a:srgbClr val="262626"/>
                    </a:solidFill>
                    <a:effectLst/>
                  </a:rPr>
                  <a:t>Glorot</a:t>
                </a:r>
                <a:r>
                  <a:rPr lang="en-GB" dirty="0">
                    <a:solidFill>
                      <a:srgbClr val="262626"/>
                    </a:solidFill>
                    <a:effectLst/>
                  </a:rPr>
                  <a:t> initialisation):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CBA13-3F13-ACE5-5F7A-C54742557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223" r="-3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C9403-3BCB-20F5-FA00-C6FEAA81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68</a:t>
            </a:fld>
            <a:endParaRPr lang="en-GB" altLang="en-US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92BD6DA-CE2D-ED06-955B-CF92A472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4" y="4545618"/>
            <a:ext cx="4221480" cy="1203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D67978-A10C-93F3-C4DE-79DBEB8B6B89}"/>
              </a:ext>
            </a:extLst>
          </p:cNvPr>
          <p:cNvSpPr txBox="1"/>
          <p:nvPr/>
        </p:nvSpPr>
        <p:spPr>
          <a:xfrm>
            <a:off x="1158240" y="6078135"/>
            <a:ext cx="7458067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80" dirty="0">
                <a:latin typeface="Gill Sans MT" panose="020B0502020104020203" pitchFamily="34" charset="77"/>
              </a:rPr>
              <a:t>Source: https://</a:t>
            </a:r>
            <a:r>
              <a:rPr lang="en-GB" sz="1680" dirty="0" err="1">
                <a:latin typeface="Gill Sans MT" panose="020B0502020104020203" pitchFamily="34" charset="77"/>
              </a:rPr>
              <a:t>pytorch.org</a:t>
            </a:r>
            <a:r>
              <a:rPr lang="en-GB" sz="1680" dirty="0">
                <a:latin typeface="Gill Sans MT" panose="020B0502020104020203" pitchFamily="34" charset="77"/>
              </a:rPr>
              <a:t>/docs/stable/</a:t>
            </a:r>
            <a:r>
              <a:rPr lang="en-GB" sz="1680" dirty="0" err="1">
                <a:latin typeface="Gill Sans MT" panose="020B0502020104020203" pitchFamily="34" charset="77"/>
              </a:rPr>
              <a:t>nn.init.html</a:t>
            </a:r>
            <a:endParaRPr lang="en-GB" sz="1680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B6A339-3C3D-C110-A80F-8A5DD7DA27D6}"/>
                  </a:ext>
                </a:extLst>
              </p:cNvPr>
              <p:cNvSpPr txBox="1"/>
              <p:nvPr/>
            </p:nvSpPr>
            <p:spPr>
              <a:xfrm>
                <a:off x="1429882" y="5521803"/>
                <a:ext cx="85967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f</a:t>
                </a: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i="1" dirty="0" err="1">
                        <a:latin typeface="Cambria Math" panose="02040503050406030204" pitchFamily="18" charset="0"/>
                      </a:rPr>
                      <m:t>𝑓𝑎𝑛</m:t>
                    </m:r>
                    <m:r>
                      <a:rPr lang="en-GB" sz="1200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GB" sz="1200" i="1" dirty="0" err="1"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GB" sz="1200" dirty="0"/>
                  <a:t>: </a:t>
                </a:r>
              </a:p>
              <a:p>
                <a:r>
                  <a:rPr lang="en-GB" sz="1200" dirty="0"/>
                  <a:t>https://</a:t>
                </a:r>
                <a:r>
                  <a:rPr lang="en-GB" sz="1200" dirty="0" err="1"/>
                  <a:t>stackoverflow.com</a:t>
                </a:r>
                <a:r>
                  <a:rPr lang="en-GB" sz="1200" dirty="0"/>
                  <a:t>/questions/42670274/how-to-calculate-fan-in-and-fan-out-in-xavier-initialization-for-neural-networks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B6A339-3C3D-C110-A80F-8A5DD7DA2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82" y="5521803"/>
                <a:ext cx="8596777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501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8F21-5AEA-3149-F47E-30440D08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Newton’s method**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C03D0-BB5A-6B8A-A336-7332F9DD7B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Newton’s method is an optimisation scheme based on using a second-order Taylor series expansion to approximate </a:t>
                </a:r>
                <a14:m>
                  <m:oMath xmlns:m="http://schemas.openxmlformats.org/officeDocument/2006/math"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b="0" i="0" u="none" strike="noStrike" dirty="0">
                    <a:solidFill>
                      <a:srgbClr val="000000"/>
                    </a:solidFill>
                    <a:effectLst/>
                    <a:latin typeface="ff6"/>
                  </a:rPr>
                  <a:t>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near some point</a:t>
                </a:r>
                <a:r>
                  <a:rPr lang="en-GB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u="none" strike="noStrike" baseline="-250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u="none" strike="noStrike" baseline="-2500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ignoring derivatives </a:t>
                </a:r>
                <a:r>
                  <a:rPr lang="en-GB" dirty="0">
                    <a:solidFill>
                      <a:srgbClr val="000000"/>
                    </a:solidFill>
                  </a:rPr>
                  <a:t>a of </a:t>
                </a:r>
                <a:r>
                  <a:rPr lang="en-GB" b="0" i="0" u="none" strike="noStrike" dirty="0">
                    <a:solidFill>
                      <a:srgbClr val="000000"/>
                    </a:solidFill>
                    <a:effectLst/>
                  </a:rPr>
                  <a:t>higher order:</a:t>
                </a:r>
              </a:p>
              <a:p>
                <a:pPr algn="l"/>
                <a:endParaRPr lang="en-GB" dirty="0">
                  <a:solidFill>
                    <a:srgbClr val="000000"/>
                  </a:solidFill>
                </a:endParaRP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:r>
                  <a:rPr lang="en-GB" dirty="0">
                    <a:solidFill>
                      <a:srgbClr val="00000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is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𝐻𝑒𝑠𝑠𝑖𝑎𝑛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</a:rPr>
                  <a:t> with respect to </a:t>
                </a:r>
                <a:r>
                  <a:rPr lang="el-GR" dirty="0">
                    <a:solidFill>
                      <a:srgbClr val="000000"/>
                    </a:solidFill>
                  </a:rPr>
                  <a:t>θ</a:t>
                </a:r>
                <a:r>
                  <a:rPr lang="en-GB" dirty="0">
                    <a:solidFill>
                      <a:srgbClr val="000000"/>
                    </a:solidFill>
                  </a:rPr>
                  <a:t> evaluated at </a:t>
                </a:r>
                <a:r>
                  <a:rPr lang="el-GR" dirty="0">
                    <a:solidFill>
                      <a:srgbClr val="000000"/>
                    </a:solidFill>
                  </a:rPr>
                  <a:t>θ</a:t>
                </a:r>
                <a:r>
                  <a:rPr lang="el-GR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en-GB" dirty="0">
                    <a:solidFill>
                      <a:srgbClr val="000000"/>
                    </a:solidFill>
                  </a:rPr>
                  <a:t> If we then solve for the critical point of this function, we obtain the Newton parameter update rule:</a:t>
                </a:r>
              </a:p>
              <a:p>
                <a:pPr algn="l"/>
                <a:endParaRPr lang="en-GB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5C03D0-BB5A-6B8A-A336-7332F9DD7B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2D188-70C7-FCA1-78E3-3A763BE5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69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237BC-1400-14DA-3F5A-1CE55CF82D1B}"/>
              </a:ext>
            </a:extLst>
          </p:cNvPr>
          <p:cNvSpPr txBox="1"/>
          <p:nvPr/>
        </p:nvSpPr>
        <p:spPr>
          <a:xfrm>
            <a:off x="609600" y="6189634"/>
            <a:ext cx="8900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Source: Adapted from Goodfellow et al., deep Learning, https://www.deeplearningbook.org/contents/optimization.html</a:t>
            </a:r>
          </a:p>
          <a:p>
            <a:r>
              <a:rPr lang="en-GB" sz="1000" dirty="0">
                <a:solidFill>
                  <a:srgbClr val="7030A0"/>
                </a:solidFill>
              </a:rPr>
              <a:t>For more information see Chapter 8 of Goodfellow et al.’s book.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1114E-35AE-5CC3-6C92-C351AADB5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681531"/>
            <a:ext cx="8001000" cy="731520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4D345B66-F4C0-885F-42EA-17086F20A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98" y="4864159"/>
            <a:ext cx="3383280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7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2D1F-6C35-D3BA-4B1D-35B0E4A8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with an Activation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3251C-4400-3693-027B-1B21C9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82F7CC-A2CA-EE65-1660-64A15271DA27}"/>
              </a:ext>
            </a:extLst>
          </p:cNvPr>
          <p:cNvCxnSpPr>
            <a:cxnSpLocks/>
          </p:cNvCxnSpPr>
          <p:nvPr/>
        </p:nvCxnSpPr>
        <p:spPr>
          <a:xfrm>
            <a:off x="6316339" y="2357711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1BAA2F-873D-7ADE-6948-EC4065570FEB}"/>
              </a:ext>
            </a:extLst>
          </p:cNvPr>
          <p:cNvSpPr/>
          <p:nvPr/>
        </p:nvSpPr>
        <p:spPr>
          <a:xfrm>
            <a:off x="6058867" y="1921225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900440-900D-8CF0-01B1-949535B17D1F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11427-36C0-4177-4E5A-7DF527123597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8938A-CFAF-DAA4-5199-39F863434F02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38FE-3437-47E8-C25A-81241C63048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46ED8-4502-43FF-55A9-7876FB55EA2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12DB5-16F1-BC0E-D049-4E078ABC39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9F601-AAD1-29D8-8BF1-E19FF92108A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326065" y="3969060"/>
            <a:ext cx="2108459" cy="6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44C31A-A0BC-9CDA-95C3-D413FCC6A5B8}"/>
              </a:ext>
            </a:extLst>
          </p:cNvPr>
          <p:cNvSpPr/>
          <p:nvPr/>
        </p:nvSpPr>
        <p:spPr>
          <a:xfrm>
            <a:off x="9434524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9637E-3504-9750-C449-E9A691B312B2}"/>
              </a:ext>
            </a:extLst>
          </p:cNvPr>
          <p:cNvSpPr txBox="1"/>
          <p:nvPr/>
        </p:nvSpPr>
        <p:spPr>
          <a:xfrm>
            <a:off x="9646173" y="3735697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/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blipFill>
                <a:blip r:embed="rId8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B3FB558-963D-BE06-4D8F-A703F49DF840}"/>
              </a:ext>
            </a:extLst>
          </p:cNvPr>
          <p:cNvSpPr/>
          <p:nvPr/>
        </p:nvSpPr>
        <p:spPr>
          <a:xfrm>
            <a:off x="7932420" y="3561252"/>
            <a:ext cx="792088" cy="792088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730CC1-143E-7669-856D-EE8FC8E7B98C}"/>
              </a:ext>
            </a:extLst>
          </p:cNvPr>
          <p:cNvSpPr/>
          <p:nvPr/>
        </p:nvSpPr>
        <p:spPr>
          <a:xfrm>
            <a:off x="5375920" y="2996952"/>
            <a:ext cx="1950144" cy="19442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/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8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8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68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blipFill>
                <a:blip r:embed="rId9"/>
                <a:stretch>
                  <a:fillRect l="-25325" t="-100000" b="-15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A30978-9E88-45E3-329C-15B6AE869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0547" y="3809513"/>
            <a:ext cx="395832" cy="345636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228BDBAA-FB42-FFF1-74BE-8D485AA43C0E}"/>
              </a:ext>
            </a:extLst>
          </p:cNvPr>
          <p:cNvSpPr/>
          <p:nvPr/>
        </p:nvSpPr>
        <p:spPr>
          <a:xfrm rot="16200000">
            <a:off x="6964892" y="3391728"/>
            <a:ext cx="570001" cy="3459910"/>
          </a:xfrm>
          <a:prstGeom prst="leftBrace">
            <a:avLst/>
          </a:prstGeom>
          <a:ln>
            <a:solidFill>
              <a:srgbClr val="FF0000">
                <a:alpha val="64242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91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ECE8-C6EF-F525-7694-F321D68D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Newton’s method –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4BE93-CC03-0310-806F-8D1E9788C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If the objective function is convex but not quadratic (there are higher-order terms), this update can be iterated, yielding the training algorithm associated with Newton’s method, given in algorithm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87471-641D-6B25-C82B-C9A65EA8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70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F0928-A051-36C9-13B5-6D95191246BC}"/>
              </a:ext>
            </a:extLst>
          </p:cNvPr>
          <p:cNvSpPr txBox="1"/>
          <p:nvPr/>
        </p:nvSpPr>
        <p:spPr>
          <a:xfrm>
            <a:off x="609600" y="6415566"/>
            <a:ext cx="8900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Adapted from Goodfellow </a:t>
            </a:r>
            <a:r>
              <a:rPr lang="en-GB" sz="1000" i="1" dirty="0">
                <a:latin typeface="Gill Sans MT" panose="020B0502020104020203" pitchFamily="34" charset="77"/>
              </a:rPr>
              <a:t>et al</a:t>
            </a:r>
            <a:r>
              <a:rPr lang="en-GB" sz="1000" dirty="0">
                <a:latin typeface="Gill Sans MT" panose="020B0502020104020203" pitchFamily="34" charset="77"/>
              </a:rPr>
              <a:t>., Deep Learning, MIT Press, https://</a:t>
            </a:r>
            <a:r>
              <a:rPr lang="en-GB" sz="1000" dirty="0" err="1">
                <a:latin typeface="Gill Sans MT" panose="020B0502020104020203" pitchFamily="34" charset="77"/>
              </a:rPr>
              <a:t>www.deeplearningbook.org</a:t>
            </a:r>
            <a:r>
              <a:rPr lang="en-GB" sz="1000" dirty="0">
                <a:latin typeface="Gill Sans MT" panose="020B0502020104020203" pitchFamily="34" charset="77"/>
              </a:rPr>
              <a:t>/contents/</a:t>
            </a:r>
            <a:r>
              <a:rPr lang="en-GB" sz="1000" dirty="0" err="1">
                <a:latin typeface="Gill Sans MT" panose="020B0502020104020203" pitchFamily="34" charset="77"/>
              </a:rPr>
              <a:t>optimization.html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EDCB2F3E-251B-5AF4-9594-9559F2FCC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/>
          <a:stretch/>
        </p:blipFill>
        <p:spPr>
          <a:xfrm>
            <a:off x="1861930" y="2824133"/>
            <a:ext cx="8236897" cy="30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029584-4E15-0292-99F1-221978567A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𝐻𝑒𝑠𝑠𝑖𝑎𝑛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Matrix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029584-4E15-0292-99F1-221978567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16B3-D39C-9DE6-D406-6F1B8356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more information on the Hessian matrix and how to derive it, see:</a:t>
            </a:r>
          </a:p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err="1"/>
              <a:t>www.khanacademy.org</a:t>
            </a:r>
            <a:r>
              <a:rPr lang="en-GB" dirty="0"/>
              <a:t>/math/multivariable-calculus/applications-of-multivariable-derivatives/quadratic-approximations/a/the-hessian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B5FEB-032F-EE76-16C2-5507A1A7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71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5376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A2D8-A467-821D-A60E-840A94D2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of linear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FD6A-C284-6CB3-DBD8-72441E2EB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GB" b="0" i="0" u="none" strike="noStrike" dirty="0">
                <a:effectLst/>
              </a:rPr>
              <a:t>inearity implies the </a:t>
            </a:r>
            <a:r>
              <a:rPr lang="en-GB" b="0" i="1" u="none" strike="noStrike" dirty="0">
                <a:effectLst/>
              </a:rPr>
              <a:t>weaker</a:t>
            </a:r>
            <a:r>
              <a:rPr lang="en-GB" b="0" i="0" u="none" strike="noStrike" dirty="0">
                <a:effectLst/>
              </a:rPr>
              <a:t> assumption of </a:t>
            </a:r>
            <a:r>
              <a:rPr lang="en-GB" b="0" i="1" u="none" strike="noStrike" dirty="0">
                <a:effectLst/>
              </a:rPr>
              <a:t>monotonicity</a:t>
            </a:r>
            <a:r>
              <a:rPr lang="en-GB" b="0" i="0" u="none" strike="noStrike" dirty="0">
                <a:effectLst/>
              </a:rPr>
              <a:t>, i.e., that any increase in our feature must either always cause an increase in our model’s output (if the corresponding weight is positive) or always cause a decrease in our model’s output (if the corresponding weight is negative). </a:t>
            </a:r>
          </a:p>
          <a:p>
            <a:endParaRPr lang="en-GB" dirty="0"/>
          </a:p>
          <a:p>
            <a:r>
              <a:rPr lang="en-GB" dirty="0"/>
              <a:t>However, this assumption is not always true or helpful in real-world applications. For individuals with a body temperature above 37 °C (98.6 °F), higher temperatures indicate greater risk. However, this risk does not increase linearly when, for example, the body temperature drops below 37 °C or rises above 38.5 °C.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F7E94-E3E7-22A4-20D8-5C2E7679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2100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1AD0-7605-36B5-065E-04D88629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Sigmoid function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E9130-AB1B-A028-8EDC-2EBFBF88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9</a:t>
            </a:fld>
            <a:endParaRPr lang="en-GB" alt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E710E6-7EEA-E08C-90C0-B4FA61163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76" y="1268760"/>
            <a:ext cx="3504170" cy="263703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DFBED10-8162-D382-2008-3035F5958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76" y="1009531"/>
            <a:ext cx="5891488" cy="3620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/>
              <p:nvPr/>
            </p:nvSpPr>
            <p:spPr>
              <a:xfrm>
                <a:off x="1209276" y="4811553"/>
                <a:ext cx="2472728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7EF3C-5208-C702-093F-15A27CCC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76" y="4811553"/>
                <a:ext cx="2472728" cy="617348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/>
              <p:nvPr/>
            </p:nvSpPr>
            <p:spPr>
              <a:xfrm>
                <a:off x="1199602" y="5844649"/>
                <a:ext cx="2958246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0AAF72-84AC-C8F5-3F51-2E81CA7DF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602" y="5844649"/>
                <a:ext cx="2958246" cy="661912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191870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48483</TotalTime>
  <Words>3979</Words>
  <Application>Microsoft Macintosh PowerPoint</Application>
  <PresentationFormat>Widescreen</PresentationFormat>
  <Paragraphs>511</Paragraphs>
  <Slides>71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  <vt:variant>
        <vt:lpstr>Custom Shows</vt:lpstr>
      </vt:variant>
      <vt:variant>
        <vt:i4>1</vt:i4>
      </vt:variant>
    </vt:vector>
  </HeadingPairs>
  <TitlesOfParts>
    <vt:vector size="86" baseType="lpstr">
      <vt:lpstr>ＭＳ Ｐゴシック</vt:lpstr>
      <vt:lpstr>Arial</vt:lpstr>
      <vt:lpstr>Calibri</vt:lpstr>
      <vt:lpstr>Cambria Math</vt:lpstr>
      <vt:lpstr>Courier New</vt:lpstr>
      <vt:lpstr>ff6</vt:lpstr>
      <vt:lpstr>Gill Sans MT</vt:lpstr>
      <vt:lpstr>Helvetica Neue</vt:lpstr>
      <vt:lpstr>IBMPlexMono</vt:lpstr>
      <vt:lpstr>MT2MIT</vt:lpstr>
      <vt:lpstr>MT2SYS</vt:lpstr>
      <vt:lpstr>Times</vt:lpstr>
      <vt:lpstr>Verdana</vt:lpstr>
      <vt:lpstr>CCSR</vt:lpstr>
      <vt:lpstr>PowerPoint Presentation</vt:lpstr>
      <vt:lpstr>Hodgkin-Huxley neuron model</vt:lpstr>
      <vt:lpstr>Artificial Neuron </vt:lpstr>
      <vt:lpstr>Artificial neuron vs biological neuron</vt:lpstr>
      <vt:lpstr>Artificial Neuron with Bias </vt:lpstr>
      <vt:lpstr>Artificial neurons and the effect of bias </vt:lpstr>
      <vt:lpstr>NN with an Activation Function</vt:lpstr>
      <vt:lpstr>Limitations of linear models </vt:lpstr>
      <vt:lpstr>Sigmoid function </vt:lpstr>
      <vt:lpstr>Rectified Linear Units (ReLU)</vt:lpstr>
      <vt:lpstr>ReLU</vt:lpstr>
      <vt:lpstr>Leaky ReLU</vt:lpstr>
      <vt:lpstr>Absolute Value Rectification</vt:lpstr>
      <vt:lpstr>Nonlinearity in machine problems</vt:lpstr>
      <vt:lpstr>Hidden layers </vt:lpstr>
      <vt:lpstr>Multilayer perceptron architecture</vt:lpstr>
      <vt:lpstr>MLP architecture </vt:lpstr>
      <vt:lpstr>Layers in a neural network</vt:lpstr>
      <vt:lpstr>How neuroscience has inspired this model</vt:lpstr>
      <vt:lpstr>Forward propagation </vt:lpstr>
      <vt:lpstr>Forward propagation – step 1</vt:lpstr>
      <vt:lpstr>Forward propagation – step 2</vt:lpstr>
      <vt:lpstr>Forward propagation – step 3</vt:lpstr>
      <vt:lpstr>Forward propagation – Loss function (l)</vt:lpstr>
      <vt:lpstr>Back propagation </vt:lpstr>
      <vt:lpstr>Training a neural network - 1</vt:lpstr>
      <vt:lpstr>Random initialisation**</vt:lpstr>
      <vt:lpstr>Training neural networks</vt:lpstr>
      <vt:lpstr>Training a neural network - 1</vt:lpstr>
      <vt:lpstr>Forward propagation – Loss function (l)</vt:lpstr>
      <vt:lpstr>Gradient in neural network</vt:lpstr>
      <vt:lpstr>Derivatives and Differentiation*</vt:lpstr>
      <vt:lpstr>** Example: Calculate the derivative of f(x) = x2</vt:lpstr>
      <vt:lpstr>Example - 1</vt:lpstr>
      <vt:lpstr>Example - 2</vt:lpstr>
      <vt:lpstr>Gradient of the loss function*</vt:lpstr>
      <vt:lpstr>Example – backpropagation</vt:lpstr>
      <vt:lpstr>Example – backpropagation</vt:lpstr>
      <vt:lpstr>Example – backpropagation</vt:lpstr>
      <vt:lpstr>Example – backpropagation</vt:lpstr>
      <vt:lpstr>Learning rate</vt:lpstr>
      <vt:lpstr>How to choose a learning rate</vt:lpstr>
      <vt:lpstr>Exploding and vanishing gradients*</vt:lpstr>
      <vt:lpstr>Momentum</vt:lpstr>
      <vt:lpstr>SGD*</vt:lpstr>
      <vt:lpstr>SGD with momentum</vt:lpstr>
      <vt:lpstr>Momentum*</vt:lpstr>
      <vt:lpstr>Algorithms with adaptive learning rate</vt:lpstr>
      <vt:lpstr>RMSProp</vt:lpstr>
      <vt:lpstr>Adam</vt:lpstr>
      <vt:lpstr>Adam*</vt:lpstr>
      <vt:lpstr>Adam**</vt:lpstr>
      <vt:lpstr>Adam**</vt:lpstr>
      <vt:lpstr>How to choose the number of hidden layers</vt:lpstr>
      <vt:lpstr>Dropouts</vt:lpstr>
      <vt:lpstr>Dropout – philosophy </vt:lpstr>
      <vt:lpstr>Dropouts – practical notes</vt:lpstr>
      <vt:lpstr>Example</vt:lpstr>
      <vt:lpstr>Open discussion</vt:lpstr>
      <vt:lpstr>Review questions</vt:lpstr>
      <vt:lpstr>Q1</vt:lpstr>
      <vt:lpstr>Q2</vt:lpstr>
      <vt:lpstr>Acknowledgments</vt:lpstr>
      <vt:lpstr>If you have any questions </vt:lpstr>
      <vt:lpstr>Further reading</vt:lpstr>
      <vt:lpstr>Derivative of Sigmoid function</vt:lpstr>
      <vt:lpstr>Gradient of ReLU</vt:lpstr>
      <vt:lpstr>Random initialisation**</vt:lpstr>
      <vt:lpstr>Newton’s method**</vt:lpstr>
      <vt:lpstr>Newton’s method – the algorithm</vt:lpstr>
      <vt:lpstr>The Hessian Matrix (H)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356</cp:revision>
  <cp:lastPrinted>2018-10-01T18:07:26Z</cp:lastPrinted>
  <dcterms:created xsi:type="dcterms:W3CDTF">2015-10-05T13:27:19Z</dcterms:created>
  <dcterms:modified xsi:type="dcterms:W3CDTF">2025-12-31T16:17:10Z</dcterms:modified>
  <cp:category/>
</cp:coreProperties>
</file>